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 id="2147483864" r:id="rId2"/>
    <p:sldMasterId id="2147483876" r:id="rId3"/>
  </p:sldMasterIdLst>
  <p:notesMasterIdLst>
    <p:notesMasterId r:id="rId35"/>
  </p:notesMasterIdLst>
  <p:sldIdLst>
    <p:sldId id="285" r:id="rId4"/>
    <p:sldId id="316" r:id="rId5"/>
    <p:sldId id="286" r:id="rId6"/>
    <p:sldId id="287" r:id="rId7"/>
    <p:sldId id="317" r:id="rId8"/>
    <p:sldId id="288" r:id="rId9"/>
    <p:sldId id="295" r:id="rId10"/>
    <p:sldId id="293" r:id="rId11"/>
    <p:sldId id="322" r:id="rId12"/>
    <p:sldId id="346" r:id="rId13"/>
    <p:sldId id="296" r:id="rId14"/>
    <p:sldId id="338" r:id="rId15"/>
    <p:sldId id="297" r:id="rId16"/>
    <p:sldId id="318" r:id="rId17"/>
    <p:sldId id="319" r:id="rId18"/>
    <p:sldId id="320" r:id="rId19"/>
    <p:sldId id="330" r:id="rId20"/>
    <p:sldId id="335" r:id="rId21"/>
    <p:sldId id="345" r:id="rId22"/>
    <p:sldId id="294" r:id="rId23"/>
    <p:sldId id="324" r:id="rId24"/>
    <p:sldId id="342" r:id="rId25"/>
    <p:sldId id="347" r:id="rId26"/>
    <p:sldId id="325" r:id="rId27"/>
    <p:sldId id="348" r:id="rId28"/>
    <p:sldId id="326" r:id="rId29"/>
    <p:sldId id="327" r:id="rId30"/>
    <p:sldId id="328" r:id="rId31"/>
    <p:sldId id="329" r:id="rId32"/>
    <p:sldId id="339" r:id="rId33"/>
    <p:sldId id="343"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19464F"/>
    <a:srgbClr val="F7FC32"/>
    <a:srgbClr val="80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95" autoAdjust="0"/>
  </p:normalViewPr>
  <p:slideViewPr>
    <p:cSldViewPr snapToGrid="0">
      <p:cViewPr varScale="1">
        <p:scale>
          <a:sx n="111" d="100"/>
          <a:sy n="111" d="100"/>
        </p:scale>
        <p:origin x="5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3" rIns="93163"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3" tIns="46583" rIns="93163" bIns="46583" rtlCol="0"/>
          <a:lstStyle>
            <a:lvl1pPr algn="r">
              <a:defRPr sz="1200"/>
            </a:lvl1pPr>
          </a:lstStyle>
          <a:p>
            <a:fld id="{A4ADDDE0-ABC2-4DFF-85A1-C992D5C739CE}" type="datetimeFigureOut">
              <a:rPr lang="en-US" smtClean="0"/>
              <a:t>6/28/2021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3" rIns="93163" bIns="46583"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3" tIns="46583" rIns="93163"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63" tIns="46583" rIns="93163"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3" tIns="46583" rIns="93163" bIns="46583" rtlCol="0" anchor="b"/>
          <a:lstStyle>
            <a:lvl1pPr algn="r">
              <a:defRPr sz="1200"/>
            </a:lvl1pPr>
          </a:lstStyle>
          <a:p>
            <a:fld id="{2689DA04-1F75-4976-A56C-FC98F81DD7F6}" type="slidenum">
              <a:rPr lang="en-US" smtClean="0"/>
              <a:t>‹#›</a:t>
            </a:fld>
            <a:endParaRPr lang="en-US" dirty="0"/>
          </a:p>
        </p:txBody>
      </p:sp>
    </p:spTree>
    <p:extLst>
      <p:ext uri="{BB962C8B-B14F-4D97-AF65-F5344CB8AC3E}">
        <p14:creationId xmlns:p14="http://schemas.microsoft.com/office/powerpoint/2010/main" val="142714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133">
              <a:defRPr/>
            </a:pPr>
            <a:fld id="{2689DA04-1F75-4976-A56C-FC98F81DD7F6}" type="slidenum">
              <a:rPr lang="en-US">
                <a:solidFill>
                  <a:prstClr val="black"/>
                </a:solidFill>
                <a:latin typeface="Calibri" panose="020F0502020204030204"/>
              </a:rPr>
              <a:pPr defTabSz="457133">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63748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9DA04-1F75-4976-A56C-FC98F81DD7F6}" type="slidenum">
              <a:rPr lang="en-US" smtClean="0"/>
              <a:t>10</a:t>
            </a:fld>
            <a:endParaRPr lang="en-US" dirty="0"/>
          </a:p>
        </p:txBody>
      </p:sp>
    </p:spTree>
    <p:extLst>
      <p:ext uri="{BB962C8B-B14F-4D97-AF65-F5344CB8AC3E}">
        <p14:creationId xmlns:p14="http://schemas.microsoft.com/office/powerpoint/2010/main" val="640438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133">
              <a:defRPr/>
            </a:pPr>
            <a:fld id="{2689DA04-1F75-4976-A56C-FC98F81DD7F6}" type="slidenum">
              <a:rPr lang="en-US">
                <a:solidFill>
                  <a:prstClr val="black"/>
                </a:solidFill>
                <a:latin typeface="Calibri" panose="020F0502020204030204"/>
              </a:rPr>
              <a:pPr defTabSz="457133">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1629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133">
              <a:defRPr/>
            </a:pPr>
            <a:fld id="{2689DA04-1F75-4976-A56C-FC98F81DD7F6}" type="slidenum">
              <a:rPr lang="en-US">
                <a:solidFill>
                  <a:prstClr val="black"/>
                </a:solidFill>
                <a:latin typeface="Calibri" panose="020F0502020204030204"/>
              </a:rPr>
              <a:pPr defTabSz="457133">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48593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allow the Accounts Payable Staff enough time to process Advance Requests. This should not be an item that is sent the day before it is needed, the</a:t>
            </a:r>
            <a:r>
              <a:rPr lang="en-US" baseline="0" dirty="0" smtClean="0"/>
              <a:t> individual will not receive the money in time.</a:t>
            </a:r>
            <a:endParaRPr lang="en-US" dirty="0"/>
          </a:p>
        </p:txBody>
      </p:sp>
      <p:sp>
        <p:nvSpPr>
          <p:cNvPr id="4" name="Slide Number Placeholder 3"/>
          <p:cNvSpPr>
            <a:spLocks noGrp="1"/>
          </p:cNvSpPr>
          <p:nvPr>
            <p:ph type="sldNum" sz="quarter" idx="10"/>
          </p:nvPr>
        </p:nvSpPr>
        <p:spPr/>
        <p:txBody>
          <a:bodyPr/>
          <a:lstStyle/>
          <a:p>
            <a:pPr defTabSz="457133">
              <a:defRPr/>
            </a:pPr>
            <a:fld id="{2689DA04-1F75-4976-A56C-FC98F81DD7F6}" type="slidenum">
              <a:rPr lang="en-US">
                <a:solidFill>
                  <a:prstClr val="black"/>
                </a:solidFill>
                <a:latin typeface="Calibri" panose="020F0502020204030204"/>
              </a:rPr>
              <a:pPr defTabSz="457133">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54232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434" name="Group 2"/>
          <p:cNvGrpSpPr>
            <a:grpSpLocks/>
          </p:cNvGrpSpPr>
          <p:nvPr/>
        </p:nvGrpSpPr>
        <p:grpSpPr bwMode="auto">
          <a:xfrm>
            <a:off x="-4296833" y="304800"/>
            <a:ext cx="15879233" cy="4724400"/>
            <a:chOff x="-2030" y="192"/>
            <a:chExt cx="7502" cy="2976"/>
          </a:xfrm>
        </p:grpSpPr>
        <p:sp>
          <p:nvSpPr>
            <p:cNvPr id="18435"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p>
          </p:txBody>
        </p:sp>
        <p:sp>
          <p:nvSpPr>
            <p:cNvPr id="1843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dirty="0">
                <a:latin typeface="Times New Roman" panose="02020603050405020304" pitchFamily="18" charset="0"/>
              </a:endParaRPr>
            </a:p>
          </p:txBody>
        </p:sp>
        <p:sp>
          <p:nvSpPr>
            <p:cNvPr id="1843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dirty="0">
                <a:latin typeface="Arial" panose="020B0604020202020204" pitchFamily="34" charset="0"/>
              </a:endParaRPr>
            </a:p>
          </p:txBody>
        </p:sp>
      </p:grpSp>
      <p:sp>
        <p:nvSpPr>
          <p:cNvPr id="18438" name="Rectangle 6"/>
          <p:cNvSpPr>
            <a:spLocks noGrp="1" noChangeArrowheads="1"/>
          </p:cNvSpPr>
          <p:nvPr>
            <p:ph type="ctrTitle"/>
          </p:nvPr>
        </p:nvSpPr>
        <p:spPr>
          <a:xfrm>
            <a:off x="1924051" y="985839"/>
            <a:ext cx="9652000" cy="1444625"/>
          </a:xfrm>
        </p:spPr>
        <p:txBody>
          <a:bodyPr/>
          <a:lstStyle>
            <a:lvl1pPr>
              <a:defRPr sz="4000"/>
            </a:lvl1pPr>
          </a:lstStyle>
          <a:p>
            <a:pPr lvl="0"/>
            <a:r>
              <a:rPr lang="en-US" altLang="en-US" noProof="0" smtClean="0"/>
              <a:t>Click to edit Master title style</a:t>
            </a:r>
          </a:p>
        </p:txBody>
      </p:sp>
      <p:sp>
        <p:nvSpPr>
          <p:cNvPr id="18439" name="Rectangle 7"/>
          <p:cNvSpPr>
            <a:spLocks noGrp="1" noChangeArrowheads="1"/>
          </p:cNvSpPr>
          <p:nvPr>
            <p:ph type="subTitle" idx="1"/>
          </p:nvPr>
        </p:nvSpPr>
        <p:spPr>
          <a:xfrm>
            <a:off x="1924051" y="3427413"/>
            <a:ext cx="9652000" cy="1752600"/>
          </a:xfrm>
        </p:spPr>
        <p:txBody>
          <a:bodyPr/>
          <a:lstStyle>
            <a:lvl1pPr marL="0" indent="0">
              <a:buFont typeface="Wingdings" panose="05000000000000000000" pitchFamily="2" charset="2"/>
              <a:buNone/>
              <a:defRPr/>
            </a:lvl1pPr>
          </a:lstStyle>
          <a:p>
            <a:pPr lvl="0"/>
            <a:r>
              <a:rPr lang="en-US" altLang="en-US" noProof="0" smtClean="0"/>
              <a:t>Click to edit Master subtitle style</a:t>
            </a:r>
          </a:p>
        </p:txBody>
      </p:sp>
      <p:sp>
        <p:nvSpPr>
          <p:cNvPr id="18440" name="Rectangle 8"/>
          <p:cNvSpPr>
            <a:spLocks noGrp="1" noChangeArrowheads="1"/>
          </p:cNvSpPr>
          <p:nvPr>
            <p:ph type="dt" sz="half" idx="2"/>
          </p:nvPr>
        </p:nvSpPr>
        <p:spPr/>
        <p:txBody>
          <a:bodyPr/>
          <a:lstStyle>
            <a:lvl1pPr>
              <a:defRPr/>
            </a:lvl1pPr>
          </a:lstStyle>
          <a:p>
            <a:endParaRPr lang="en-US" altLang="en-US" dirty="0"/>
          </a:p>
        </p:txBody>
      </p:sp>
      <p:sp>
        <p:nvSpPr>
          <p:cNvPr id="18441" name="Rectangle 9"/>
          <p:cNvSpPr>
            <a:spLocks noGrp="1" noChangeArrowheads="1"/>
          </p:cNvSpPr>
          <p:nvPr>
            <p:ph type="ftr" sz="quarter" idx="3"/>
          </p:nvPr>
        </p:nvSpPr>
        <p:spPr/>
        <p:txBody>
          <a:bodyPr/>
          <a:lstStyle>
            <a:lvl1pPr>
              <a:defRPr/>
            </a:lvl1pPr>
          </a:lstStyle>
          <a:p>
            <a:endParaRPr lang="en-US" altLang="en-US" dirty="0"/>
          </a:p>
        </p:txBody>
      </p:sp>
      <p:sp>
        <p:nvSpPr>
          <p:cNvPr id="18442" name="Rectangle 10"/>
          <p:cNvSpPr>
            <a:spLocks noGrp="1" noChangeArrowheads="1"/>
          </p:cNvSpPr>
          <p:nvPr>
            <p:ph type="sldNum" sz="quarter" idx="4"/>
          </p:nvPr>
        </p:nvSpPr>
        <p:spPr/>
        <p:txBody>
          <a:bodyPr/>
          <a:lstStyle>
            <a:lvl1pPr>
              <a:defRPr/>
            </a:lvl1pPr>
          </a:lstStyle>
          <a:p>
            <a:fld id="{3E626767-D073-4615-8FAE-331A09C9BDC8}" type="slidenum">
              <a:rPr lang="en-US" altLang="en-US"/>
              <a:pPr/>
              <a:t>‹#›</a:t>
            </a:fld>
            <a:endParaRPr lang="en-US" altLang="en-US" dirty="0"/>
          </a:p>
        </p:txBody>
      </p:sp>
    </p:spTree>
    <p:extLst>
      <p:ext uri="{BB962C8B-B14F-4D97-AF65-F5344CB8AC3E}">
        <p14:creationId xmlns:p14="http://schemas.microsoft.com/office/powerpoint/2010/main" val="3040950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02D28B75-95E7-443C-A092-6D7994CF6A24}" type="slidenum">
              <a:rPr lang="en-US" altLang="en-US"/>
              <a:pPr/>
              <a:t>‹#›</a:t>
            </a:fld>
            <a:endParaRPr lang="en-US" altLang="en-US" dirty="0"/>
          </a:p>
        </p:txBody>
      </p:sp>
    </p:spTree>
    <p:extLst>
      <p:ext uri="{BB962C8B-B14F-4D97-AF65-F5344CB8AC3E}">
        <p14:creationId xmlns:p14="http://schemas.microsoft.com/office/powerpoint/2010/main" val="883483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1884" y="301625"/>
            <a:ext cx="2436283"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6684" y="301625"/>
            <a:ext cx="7112000" cy="564038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529418BD-FE19-441C-AAFC-580E311D52E3}" type="slidenum">
              <a:rPr lang="en-US" altLang="en-US"/>
              <a:pPr/>
              <a:t>‹#›</a:t>
            </a:fld>
            <a:endParaRPr lang="en-US" altLang="en-US" dirty="0"/>
          </a:p>
        </p:txBody>
      </p:sp>
    </p:spTree>
    <p:extLst>
      <p:ext uri="{BB962C8B-B14F-4D97-AF65-F5344CB8AC3E}">
        <p14:creationId xmlns:p14="http://schemas.microsoft.com/office/powerpoint/2010/main" val="3244608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5" y="770467"/>
            <a:ext cx="10782300" cy="3352800"/>
          </a:xfrm>
        </p:spPr>
        <p:txBody>
          <a:bodyPr anchor="b">
            <a:noAutofit/>
          </a:bodyPr>
          <a:lstStyle>
            <a:lvl1pPr algn="l">
              <a:lnSpc>
                <a:spcPct val="80000"/>
              </a:lnSpc>
              <a:defRPr sz="6600" spc="-9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3" y="4206876"/>
            <a:ext cx="9228201" cy="1645920"/>
          </a:xfrm>
        </p:spPr>
        <p:txBody>
          <a:bodyPr>
            <a:normAutofit/>
          </a:bodyPr>
          <a:lstStyle>
            <a:lvl1pPr marL="0" indent="0" algn="l">
              <a:buNone/>
              <a:defRPr sz="2400">
                <a:solidFill>
                  <a:schemeClr val="bg1"/>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6/28/2021</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16503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67781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66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240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93332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1" y="1998134"/>
            <a:ext cx="466344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6/28/2021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19304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6/28/2021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34425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6/28/2021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65307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6/28/2021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79144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3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3" y="2511813"/>
            <a:ext cx="3398520" cy="3126987"/>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3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6/28/2021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940567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4E64C664-CEED-47D4-9143-D81CFD76AE1F}" type="slidenum">
              <a:rPr lang="en-US" altLang="en-US"/>
              <a:pPr/>
              <a:t>‹#›</a:t>
            </a:fld>
            <a:endParaRPr lang="en-US" altLang="en-US" dirty="0"/>
          </a:p>
        </p:txBody>
      </p:sp>
    </p:spTree>
    <p:extLst>
      <p:ext uri="{BB962C8B-B14F-4D97-AF65-F5344CB8AC3E}">
        <p14:creationId xmlns:p14="http://schemas.microsoft.com/office/powerpoint/2010/main" val="1254273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9"/>
            <a:ext cx="10780776" cy="613283"/>
          </a:xfrm>
        </p:spPr>
        <p:txBody>
          <a:bodyPr anchor="b">
            <a:normAutofit/>
          </a:bodyPr>
          <a:lstStyle>
            <a:lvl1pPr>
              <a:defRPr sz="24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600"/>
              </a:spcBef>
              <a:buNone/>
              <a:defRPr sz="2400">
                <a:solidFill>
                  <a:schemeClr val="tx1">
                    <a:lumMod val="75000"/>
                    <a:lumOff val="2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0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6/28/2021</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93342616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534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1"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6" y="714377"/>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24536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6/28/2021</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17229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66629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98392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6/28/2021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14301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6/28/2021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596229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6/28/2021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0566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6/28/2021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358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5BEE4D94-6BC4-4ABF-B2C2-D4A03631191B}" type="slidenum">
              <a:rPr lang="en-US" altLang="en-US"/>
              <a:pPr/>
              <a:t>‹#›</a:t>
            </a:fld>
            <a:endParaRPr lang="en-US" altLang="en-US" dirty="0"/>
          </a:p>
        </p:txBody>
      </p:sp>
    </p:spTree>
    <p:extLst>
      <p:ext uri="{BB962C8B-B14F-4D97-AF65-F5344CB8AC3E}">
        <p14:creationId xmlns:p14="http://schemas.microsoft.com/office/powerpoint/2010/main" val="8406304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6/28/2021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00824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6/28/2021</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444446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0097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81067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6684" y="1827213"/>
            <a:ext cx="4773083"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02967" y="1827213"/>
            <a:ext cx="477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0C7489B4-ACD2-4619-91C4-82F733203C52}" type="slidenum">
              <a:rPr lang="en-US" altLang="en-US"/>
              <a:pPr/>
              <a:t>‹#›</a:t>
            </a:fld>
            <a:endParaRPr lang="en-US" altLang="en-US" dirty="0"/>
          </a:p>
        </p:txBody>
      </p:sp>
    </p:spTree>
    <p:extLst>
      <p:ext uri="{BB962C8B-B14F-4D97-AF65-F5344CB8AC3E}">
        <p14:creationId xmlns:p14="http://schemas.microsoft.com/office/powerpoint/2010/main" val="295313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935B0245-F816-4937-BB86-9015F00BAF4C}" type="slidenum">
              <a:rPr lang="en-US" altLang="en-US"/>
              <a:pPr/>
              <a:t>‹#›</a:t>
            </a:fld>
            <a:endParaRPr lang="en-US" altLang="en-US" dirty="0"/>
          </a:p>
        </p:txBody>
      </p:sp>
    </p:spTree>
    <p:extLst>
      <p:ext uri="{BB962C8B-B14F-4D97-AF65-F5344CB8AC3E}">
        <p14:creationId xmlns:p14="http://schemas.microsoft.com/office/powerpoint/2010/main" val="141224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0038C6D8-878E-4C9D-85AE-1AD7DFF7EBF3}" type="slidenum">
              <a:rPr lang="en-US" altLang="en-US"/>
              <a:pPr/>
              <a:t>‹#›</a:t>
            </a:fld>
            <a:endParaRPr lang="en-US" altLang="en-US" dirty="0"/>
          </a:p>
        </p:txBody>
      </p:sp>
    </p:spTree>
    <p:extLst>
      <p:ext uri="{BB962C8B-B14F-4D97-AF65-F5344CB8AC3E}">
        <p14:creationId xmlns:p14="http://schemas.microsoft.com/office/powerpoint/2010/main" val="421641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42F1D035-70B3-44CB-94F3-1EE297B3574D}" type="slidenum">
              <a:rPr lang="en-US" altLang="en-US"/>
              <a:pPr/>
              <a:t>‹#›</a:t>
            </a:fld>
            <a:endParaRPr lang="en-US" altLang="en-US" dirty="0"/>
          </a:p>
        </p:txBody>
      </p:sp>
    </p:spTree>
    <p:extLst>
      <p:ext uri="{BB962C8B-B14F-4D97-AF65-F5344CB8AC3E}">
        <p14:creationId xmlns:p14="http://schemas.microsoft.com/office/powerpoint/2010/main" val="279309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A2F48E89-00E9-479F-9BB4-25ABC1118A6F}" type="slidenum">
              <a:rPr lang="en-US" altLang="en-US"/>
              <a:pPr/>
              <a:t>‹#›</a:t>
            </a:fld>
            <a:endParaRPr lang="en-US" altLang="en-US" dirty="0"/>
          </a:p>
        </p:txBody>
      </p:sp>
    </p:spTree>
    <p:extLst>
      <p:ext uri="{BB962C8B-B14F-4D97-AF65-F5344CB8AC3E}">
        <p14:creationId xmlns:p14="http://schemas.microsoft.com/office/powerpoint/2010/main" val="3090994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9BEB3574-5A50-4A29-B894-9F42D6A7A487}" type="slidenum">
              <a:rPr lang="en-US" altLang="en-US"/>
              <a:pPr/>
              <a:t>‹#›</a:t>
            </a:fld>
            <a:endParaRPr lang="en-US" altLang="en-US" dirty="0"/>
          </a:p>
        </p:txBody>
      </p:sp>
    </p:spTree>
    <p:extLst>
      <p:ext uri="{BB962C8B-B14F-4D97-AF65-F5344CB8AC3E}">
        <p14:creationId xmlns:p14="http://schemas.microsoft.com/office/powerpoint/2010/main" val="389781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410" name="Group 2"/>
          <p:cNvGrpSpPr>
            <a:grpSpLocks/>
          </p:cNvGrpSpPr>
          <p:nvPr/>
        </p:nvGrpSpPr>
        <p:grpSpPr bwMode="auto">
          <a:xfrm>
            <a:off x="-4318000" y="0"/>
            <a:ext cx="15900400" cy="3810000"/>
            <a:chOff x="-2040" y="0"/>
            <a:chExt cx="7512" cy="2400"/>
          </a:xfrm>
        </p:grpSpPr>
        <p:sp>
          <p:nvSpPr>
            <p:cNvPr id="17411"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dirty="0">
                <a:latin typeface="Times New Roman" panose="02020603050405020304" pitchFamily="18" charset="0"/>
              </a:endParaRPr>
            </a:p>
          </p:txBody>
        </p:sp>
        <p:sp>
          <p:nvSpPr>
            <p:cNvPr id="17412"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dirty="0">
                <a:latin typeface="Arial" panose="020B0604020202020204" pitchFamily="34" charset="0"/>
              </a:endParaRPr>
            </a:p>
          </p:txBody>
        </p:sp>
        <p:sp>
          <p:nvSpPr>
            <p:cNvPr id="17413"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p>
          </p:txBody>
        </p:sp>
      </p:grpSp>
      <p:sp>
        <p:nvSpPr>
          <p:cNvPr id="17414" name="Rectangle 6"/>
          <p:cNvSpPr>
            <a:spLocks noGrp="1" noChangeArrowheads="1"/>
          </p:cNvSpPr>
          <p:nvPr>
            <p:ph type="title"/>
          </p:nvPr>
        </p:nvSpPr>
        <p:spPr bwMode="auto">
          <a:xfrm>
            <a:off x="1826684" y="301625"/>
            <a:ext cx="975148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7415" name="Rectangle 7"/>
          <p:cNvSpPr>
            <a:spLocks noGrp="1" noChangeArrowheads="1"/>
          </p:cNvSpPr>
          <p:nvPr>
            <p:ph type="body" idx="1"/>
          </p:nvPr>
        </p:nvSpPr>
        <p:spPr bwMode="auto">
          <a:xfrm>
            <a:off x="1826684" y="1827213"/>
            <a:ext cx="975148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416" name="Rectangle 8"/>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dirty="0"/>
          </a:p>
        </p:txBody>
      </p:sp>
      <p:sp>
        <p:nvSpPr>
          <p:cNvPr id="17417" name="Rectangle 9"/>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dirty="0"/>
          </a:p>
        </p:txBody>
      </p:sp>
      <p:sp>
        <p:nvSpPr>
          <p:cNvPr id="17418" name="Rectangle 10"/>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A1E1151-8519-48EE-A6FB-E1FB367DAEC3}" type="slidenum">
              <a:rPr lang="en-US" altLang="en-US"/>
              <a:pPr/>
              <a:t>‹#›</a:t>
            </a:fld>
            <a:endParaRPr lang="en-US" altLang="en-US" dirty="0"/>
          </a:p>
        </p:txBody>
      </p:sp>
    </p:spTree>
    <p:extLst>
      <p:ext uri="{BB962C8B-B14F-4D97-AF65-F5344CB8AC3E}">
        <p14:creationId xmlns:p14="http://schemas.microsoft.com/office/powerpoint/2010/main" val="75735971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fontAlgn="base">
        <a:spcBef>
          <a:spcPct val="0"/>
        </a:spcBef>
        <a:spcAft>
          <a:spcPct val="0"/>
        </a:spcAft>
        <a:defRPr sz="3600" kern="12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panose="020B0604020202020204" pitchFamily="34" charset="0"/>
        </a:defRPr>
      </a:lvl2pPr>
      <a:lvl3pPr algn="l" rtl="0" fontAlgn="base">
        <a:spcBef>
          <a:spcPct val="0"/>
        </a:spcBef>
        <a:spcAft>
          <a:spcPct val="0"/>
        </a:spcAft>
        <a:defRPr sz="3600">
          <a:solidFill>
            <a:schemeClr val="tx2"/>
          </a:solidFill>
          <a:latin typeface="Arial" panose="020B0604020202020204" pitchFamily="34" charset="0"/>
        </a:defRPr>
      </a:lvl3pPr>
      <a:lvl4pPr algn="l" rtl="0" fontAlgn="base">
        <a:spcBef>
          <a:spcPct val="0"/>
        </a:spcBef>
        <a:spcAft>
          <a:spcPct val="0"/>
        </a:spcAft>
        <a:defRPr sz="3600">
          <a:solidFill>
            <a:schemeClr val="tx2"/>
          </a:solidFill>
          <a:latin typeface="Arial" panose="020B0604020202020204" pitchFamily="34" charset="0"/>
        </a:defRPr>
      </a:lvl4pPr>
      <a:lvl5pPr algn="l" rtl="0" fontAlgn="base">
        <a:spcBef>
          <a:spcPct val="0"/>
        </a:spcBef>
        <a:spcAft>
          <a:spcPct val="0"/>
        </a:spcAft>
        <a:defRPr sz="3600">
          <a:solidFill>
            <a:schemeClr val="tx2"/>
          </a:solidFill>
          <a:latin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fontAlgn="base">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6"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713">
                <a:solidFill>
                  <a:schemeClr val="tx1">
                    <a:alpha val="80000"/>
                  </a:schemeClr>
                </a:solidFill>
              </a:defRPr>
            </a:lvl1pPr>
          </a:lstStyle>
          <a:p>
            <a:fld id="{5586B75A-687E-405C-8A0B-8D00578BA2C3}" type="datetimeFigureOut">
              <a:rPr lang="en-US" dirty="0"/>
              <a:pPr/>
              <a:t>6/28/2021</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713"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7" y="5876414"/>
            <a:ext cx="2926080" cy="1397039"/>
          </a:xfrm>
          <a:prstGeom prst="rect">
            <a:avLst/>
          </a:prstGeom>
        </p:spPr>
        <p:txBody>
          <a:bodyPr vert="horz" lIns="91440" tIns="45720" rIns="91440" bIns="45720" rtlCol="0" anchor="b"/>
          <a:lstStyle>
            <a:lvl1pPr algn="r">
              <a:defRPr sz="7725"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63732776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
        <a:defRPr sz="1800" kern="1200">
          <a:solidFill>
            <a:schemeClr val="tx1">
              <a:lumMod val="85000"/>
              <a:lumOff val="15000"/>
            </a:schemeClr>
          </a:solidFill>
          <a:latin typeface="+mn-lt"/>
          <a:ea typeface="+mn-ea"/>
          <a:cs typeface="+mn-cs"/>
        </a:defRPr>
      </a:lvl1pPr>
      <a:lvl2pPr marL="260604" indent="-257175" algn="l" defTabSz="685800" rtl="0" eaLnBrk="1" latinLnBrk="0" hangingPunct="1">
        <a:lnSpc>
          <a:spcPct val="85000"/>
        </a:lnSpc>
        <a:spcBef>
          <a:spcPts val="450"/>
        </a:spcBef>
        <a:buFont typeface="Arial" pitchFamily="34" charset="0"/>
        <a:buChar char=" "/>
        <a:defRPr sz="1800" kern="1200">
          <a:solidFill>
            <a:schemeClr val="tx1">
              <a:lumMod val="85000"/>
              <a:lumOff val="1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85000"/>
              <a:lumOff val="1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6/28/2021</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88707053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oastal.edu/policies/policyDetails.html?x=210"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porders@coastal.edu" TargetMode="External"/><Relationship Id="rId2" Type="http://schemas.openxmlformats.org/officeDocument/2006/relationships/hyperlink" Target="https://www.coastal.edu/forms"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aporders@coastal.edu" TargetMode="External"/><Relationship Id="rId2" Type="http://schemas.openxmlformats.org/officeDocument/2006/relationships/hyperlink" Target="mailto:apinvoices@coastal.edu" TargetMode="External"/><Relationship Id="rId1" Type="http://schemas.openxmlformats.org/officeDocument/2006/relationships/slideLayout" Target="../slideLayouts/slideLayout24.xml"/><Relationship Id="rId6" Type="http://schemas.openxmlformats.org/officeDocument/2006/relationships/hyperlink" Target="https://img.coastal.edu:8443/experience/#login" TargetMode="External"/><Relationship Id="rId5" Type="http://schemas.openxmlformats.org/officeDocument/2006/relationships/hyperlink" Target="mailto:travelcards@coastal.edu" TargetMode="External"/><Relationship Id="rId4" Type="http://schemas.openxmlformats.org/officeDocument/2006/relationships/hyperlink" Target="mailto:ap@coastal.edu"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oastal.edu/procurement/facultystaff/statecontracts/" TargetMode="External"/><Relationship Id="rId2" Type="http://schemas.openxmlformats.org/officeDocument/2006/relationships/hyperlink" Target="mailto:apinvoices@coastal.edu" TargetMode="External"/><Relationship Id="rId1" Type="http://schemas.openxmlformats.org/officeDocument/2006/relationships/slideLayout" Target="../slideLayouts/slideLayout2.xml"/><Relationship Id="rId4" Type="http://schemas.openxmlformats.org/officeDocument/2006/relationships/hyperlink" Target="https://www.coastal.edu/procurement/contracts/index.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dirty="0"/>
              <a:t>Introduction to </a:t>
            </a:r>
            <a:r>
              <a:rPr lang="en-US" altLang="en-US" dirty="0" smtClean="0"/>
              <a:t>University Travel and </a:t>
            </a:r>
            <a:r>
              <a:rPr lang="en-US" altLang="en-US" dirty="0"/>
              <a:t/>
            </a:r>
            <a:br>
              <a:rPr lang="en-US" altLang="en-US" dirty="0"/>
            </a:br>
            <a:r>
              <a:rPr lang="en-US" altLang="en-US" dirty="0"/>
              <a:t>Accounts Payable</a:t>
            </a:r>
          </a:p>
        </p:txBody>
      </p:sp>
      <p:sp>
        <p:nvSpPr>
          <p:cNvPr id="2051" name="Rectangle 3"/>
          <p:cNvSpPr>
            <a:spLocks noGrp="1" noChangeArrowheads="1"/>
          </p:cNvSpPr>
          <p:nvPr>
            <p:ph type="subTitle" idx="1"/>
          </p:nvPr>
        </p:nvSpPr>
        <p:spPr/>
        <p:txBody>
          <a:bodyPr/>
          <a:lstStyle/>
          <a:p>
            <a:r>
              <a:rPr lang="en-US" altLang="en-US" sz="1500" dirty="0" smtClean="0"/>
              <a:t>June 2021</a:t>
            </a:r>
          </a:p>
          <a:p>
            <a:endParaRPr lang="en-US" altLang="en-US" sz="1500" dirty="0"/>
          </a:p>
        </p:txBody>
      </p:sp>
    </p:spTree>
    <p:extLst>
      <p:ext uri="{BB962C8B-B14F-4D97-AF65-F5344CB8AC3E}">
        <p14:creationId xmlns:p14="http://schemas.microsoft.com/office/powerpoint/2010/main" val="2729208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23686" y="83127"/>
            <a:ext cx="8656989" cy="683823"/>
          </a:xfrm>
          <a:prstGeom prst="rect">
            <a:avLst/>
          </a:prstGeom>
        </p:spPr>
        <p:txBody>
          <a:bodyPr>
            <a:normAutofit/>
          </a:bodyPr>
          <a:lst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a:lstStyle>
          <a:p>
            <a:r>
              <a:rPr lang="en-US" sz="3500" dirty="0" smtClean="0"/>
              <a:t>Local Mileage Reimbursement Log</a:t>
            </a:r>
            <a:r>
              <a:rPr lang="en-US" sz="2400" dirty="0" smtClean="0"/>
              <a:t>			</a:t>
            </a:r>
            <a:endParaRPr lang="en-US" sz="2400" dirty="0">
              <a:solidFill>
                <a:srgbClr val="FF0000"/>
              </a:solidFill>
            </a:endParaRPr>
          </a:p>
        </p:txBody>
      </p:sp>
      <p:sp>
        <p:nvSpPr>
          <p:cNvPr id="2" name="TextBox 1"/>
          <p:cNvSpPr txBox="1"/>
          <p:nvPr/>
        </p:nvSpPr>
        <p:spPr>
          <a:xfrm>
            <a:off x="6879947" y="1638942"/>
            <a:ext cx="5059011"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This form is only used for mileage within a </a:t>
            </a:r>
            <a:r>
              <a:rPr lang="en-US" b="1" dirty="0" smtClean="0"/>
              <a:t>50 mile radius </a:t>
            </a:r>
            <a:r>
              <a:rPr lang="en-US" dirty="0" smtClean="0"/>
              <a:t>of the University.</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No map back up is required.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Employees should always check off “Yes” and use the column “Choose to use personal vehicle”. Motor pool vehicles are always available for employees.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Non-employees and students should check off “No” and use the “University vehicle not available” column.</a:t>
            </a:r>
            <a:endParaRPr lang="en-US" dirty="0"/>
          </a:p>
        </p:txBody>
      </p:sp>
      <p:pic>
        <p:nvPicPr>
          <p:cNvPr id="4" name="Picture 3"/>
          <p:cNvPicPr>
            <a:picLocks noChangeAspect="1"/>
          </p:cNvPicPr>
          <p:nvPr/>
        </p:nvPicPr>
        <p:blipFill>
          <a:blip r:embed="rId3"/>
          <a:stretch>
            <a:fillRect/>
          </a:stretch>
        </p:blipFill>
        <p:spPr>
          <a:xfrm>
            <a:off x="1207697" y="1561381"/>
            <a:ext cx="5870657" cy="5115464"/>
          </a:xfrm>
          <a:prstGeom prst="rect">
            <a:avLst/>
          </a:prstGeom>
        </p:spPr>
      </p:pic>
    </p:spTree>
    <p:extLst>
      <p:ext uri="{BB962C8B-B14F-4D97-AF65-F5344CB8AC3E}">
        <p14:creationId xmlns:p14="http://schemas.microsoft.com/office/powerpoint/2010/main" val="746758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z="2800" dirty="0"/>
              <a:t>What form do I need to pay an Honorarium?</a:t>
            </a:r>
          </a:p>
        </p:txBody>
      </p:sp>
      <p:sp>
        <p:nvSpPr>
          <p:cNvPr id="12291" name="Rectangle 3"/>
          <p:cNvSpPr>
            <a:spLocks noGrp="1" noChangeArrowheads="1"/>
          </p:cNvSpPr>
          <p:nvPr>
            <p:ph type="body" idx="1"/>
          </p:nvPr>
        </p:nvSpPr>
        <p:spPr>
          <a:xfrm>
            <a:off x="1826685" y="1827213"/>
            <a:ext cx="9846026" cy="4114800"/>
          </a:xfrm>
        </p:spPr>
        <p:txBody>
          <a:bodyPr/>
          <a:lstStyle/>
          <a:p>
            <a:pPr>
              <a:buFont typeface="Wingdings" panose="05000000000000000000" pitchFamily="2" charset="2"/>
              <a:buNone/>
            </a:pPr>
            <a:r>
              <a:rPr lang="en-US" altLang="en-US" sz="2000" dirty="0" smtClean="0"/>
              <a:t>Honorarium </a:t>
            </a:r>
            <a:r>
              <a:rPr lang="en-US" altLang="en-US" sz="2000" dirty="0"/>
              <a:t>Form</a:t>
            </a:r>
          </a:p>
          <a:p>
            <a:pPr lvl="1">
              <a:buFont typeface="Wingdings" panose="05000000000000000000" pitchFamily="2" charset="2"/>
              <a:buNone/>
            </a:pPr>
            <a:endParaRPr lang="en-US" altLang="en-US" sz="1400" dirty="0"/>
          </a:p>
          <a:p>
            <a:pPr lvl="1">
              <a:buFont typeface="Wingdings" panose="05000000000000000000" pitchFamily="2" charset="2"/>
              <a:buNone/>
            </a:pPr>
            <a:endParaRPr lang="en-US" altLang="en-US" sz="1400" dirty="0"/>
          </a:p>
          <a:p>
            <a:pPr lvl="1"/>
            <a:r>
              <a:rPr lang="en-US" altLang="en-US" sz="1800" dirty="0"/>
              <a:t>An honorarium is generally a payment made as a “token of appreciation” to an individual where there was not a contractual payment agreement between the parties. </a:t>
            </a:r>
            <a:endParaRPr lang="en-US" altLang="en-US" sz="1800" dirty="0" smtClean="0"/>
          </a:p>
          <a:p>
            <a:pPr lvl="1"/>
            <a:endParaRPr lang="en-US" altLang="en-US" sz="1800" dirty="0"/>
          </a:p>
          <a:p>
            <a:pPr lvl="1"/>
            <a:r>
              <a:rPr lang="en-US" altLang="en-US" sz="1800" dirty="0" smtClean="0"/>
              <a:t>Refer to CCU policy FAST-203 for eligibility, exclusions, and processing.</a:t>
            </a:r>
            <a:endParaRPr lang="en-US" altLang="en-US" sz="1800" dirty="0"/>
          </a:p>
          <a:p>
            <a:pPr lvl="1">
              <a:buFont typeface="Wingdings" panose="05000000000000000000" pitchFamily="2" charset="2"/>
              <a:buNone/>
            </a:pPr>
            <a:endParaRPr lang="en-US" altLang="en-US" sz="1600" dirty="0"/>
          </a:p>
          <a:p>
            <a:pPr lvl="1">
              <a:buFont typeface="Wingdings" panose="05000000000000000000" pitchFamily="2" charset="2"/>
              <a:buNone/>
            </a:pPr>
            <a:endParaRPr lang="en-US" altLang="en-US" sz="1600" dirty="0"/>
          </a:p>
        </p:txBody>
      </p:sp>
    </p:spTree>
    <p:extLst>
      <p:ext uri="{BB962C8B-B14F-4D97-AF65-F5344CB8AC3E}">
        <p14:creationId xmlns:p14="http://schemas.microsoft.com/office/powerpoint/2010/main" val="536660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02118" y="338551"/>
            <a:ext cx="432261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0B4C8">
                    <a:lumMod val="75000"/>
                  </a:srgbClr>
                </a:solidFill>
                <a:effectLst/>
                <a:uLnTx/>
                <a:uFillTx/>
                <a:latin typeface="Calibri Light" panose="020F0302020204030204"/>
                <a:ea typeface="+mn-ea"/>
                <a:cs typeface="+mn-cs"/>
                <a:hlinkClick r:id="rId3"/>
              </a:rPr>
              <a:t>Honorarium Form - FAST-203</a:t>
            </a:r>
            <a:endParaRPr kumimoji="0" lang="en-US" sz="1800" b="0" i="0" u="none" strike="noStrike" kern="1200" cap="none" spc="0" normalizeH="0" baseline="0" noProof="0" dirty="0">
              <a:ln>
                <a:noFill/>
              </a:ln>
              <a:solidFill>
                <a:srgbClr val="50B4C8">
                  <a:lumMod val="75000"/>
                </a:srgbClr>
              </a:solidFill>
              <a:effectLst/>
              <a:uLnTx/>
              <a:uFillTx/>
              <a:latin typeface="Calibri Light" panose="020F0302020204030204"/>
              <a:ea typeface="+mn-ea"/>
              <a:cs typeface="+mn-cs"/>
            </a:endParaRPr>
          </a:p>
        </p:txBody>
      </p:sp>
      <p:sp>
        <p:nvSpPr>
          <p:cNvPr id="6" name="TextBox 5"/>
          <p:cNvSpPr txBox="1"/>
          <p:nvPr/>
        </p:nvSpPr>
        <p:spPr>
          <a:xfrm>
            <a:off x="6543964" y="1094509"/>
            <a:ext cx="5588000" cy="25215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 name="TextBox 3"/>
          <p:cNvSpPr txBox="1"/>
          <p:nvPr/>
        </p:nvSpPr>
        <p:spPr>
          <a:xfrm>
            <a:off x="6924780" y="913337"/>
            <a:ext cx="4099957" cy="4616648"/>
          </a:xfrm>
          <a:prstGeom prst="rect">
            <a:avLst/>
          </a:prstGeom>
          <a:noFill/>
        </p:spPr>
        <p:txBody>
          <a:bodyPr wrap="square" rtlCol="0">
            <a:spAutoFit/>
          </a:bodyPr>
          <a:lstStyle/>
          <a:p>
            <a:r>
              <a:rPr lang="en-US" sz="1400" b="1" dirty="0" smtClean="0"/>
              <a:t>SUMMARY</a:t>
            </a:r>
            <a:r>
              <a:rPr lang="en-US" sz="1400" b="1" dirty="0"/>
              <a:t>: </a:t>
            </a:r>
            <a:r>
              <a:rPr lang="en-US" sz="1400" dirty="0"/>
              <a:t>This policy sets forth guidance to departments and governance of honorarium payments. These payments are typically paid to individuals of scholarly or professional expertise with the clear intent of showing goodwill and appreciation for a voluntarily service to the University. </a:t>
            </a:r>
          </a:p>
          <a:p>
            <a:r>
              <a:rPr lang="en-US" sz="1400" b="1" dirty="0" smtClean="0"/>
              <a:t>POLICY</a:t>
            </a:r>
            <a:r>
              <a:rPr lang="en-US" sz="1400" b="1" dirty="0"/>
              <a:t>: </a:t>
            </a:r>
            <a:endParaRPr lang="en-US" sz="1400" dirty="0"/>
          </a:p>
          <a:p>
            <a:r>
              <a:rPr lang="en-US" sz="1400" b="1" dirty="0" smtClean="0"/>
              <a:t>I. </a:t>
            </a:r>
            <a:r>
              <a:rPr lang="en-US" sz="1400" dirty="0"/>
              <a:t>An honorarium is a nominal payment made to an individual, not an employee or student of the University, for a special and non-recurring activity or event with a short duration for which a fee is not legally required. If the amount or timing of the payment is negotiated and agreed upon, it is considered a contractual agreement, and should be processed as a payment for personal services, not an honorarium. Risk Management requires a certificate of insurance (COI) for all services provided, unless waived by University Counsel. As a general rule, a COI will be waived if the service provider is not in business and does not normally receive fees for the service rendered.</a:t>
            </a:r>
            <a:endParaRPr lang="en-US" sz="1200" dirty="0"/>
          </a:p>
        </p:txBody>
      </p:sp>
      <p:pic>
        <p:nvPicPr>
          <p:cNvPr id="5" name="Picture 4"/>
          <p:cNvPicPr>
            <a:picLocks noChangeAspect="1"/>
          </p:cNvPicPr>
          <p:nvPr/>
        </p:nvPicPr>
        <p:blipFill>
          <a:blip r:embed="rId4"/>
          <a:stretch>
            <a:fillRect/>
          </a:stretch>
        </p:blipFill>
        <p:spPr>
          <a:xfrm>
            <a:off x="513916" y="23193"/>
            <a:ext cx="5839640" cy="6834807"/>
          </a:xfrm>
          <a:prstGeom prst="rect">
            <a:avLst/>
          </a:prstGeom>
        </p:spPr>
      </p:pic>
    </p:spTree>
    <p:extLst>
      <p:ext uri="{BB962C8B-B14F-4D97-AF65-F5344CB8AC3E}">
        <p14:creationId xmlns:p14="http://schemas.microsoft.com/office/powerpoint/2010/main" val="2023921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88930" y="382876"/>
            <a:ext cx="5571643" cy="1143000"/>
          </a:xfrm>
        </p:spPr>
        <p:txBody>
          <a:bodyPr/>
          <a:lstStyle/>
          <a:p>
            <a:r>
              <a:rPr lang="en-US" altLang="en-US" sz="2800" dirty="0"/>
              <a:t>What form do I need for Refunds?</a:t>
            </a:r>
          </a:p>
        </p:txBody>
      </p:sp>
      <p:sp>
        <p:nvSpPr>
          <p:cNvPr id="21507" name="Rectangle 3"/>
          <p:cNvSpPr>
            <a:spLocks noGrp="1" noChangeArrowheads="1"/>
          </p:cNvSpPr>
          <p:nvPr>
            <p:ph type="body" idx="1"/>
          </p:nvPr>
        </p:nvSpPr>
        <p:spPr>
          <a:xfrm>
            <a:off x="1454728" y="1827212"/>
            <a:ext cx="4249881" cy="4417723"/>
          </a:xfrm>
        </p:spPr>
        <p:txBody>
          <a:bodyPr/>
          <a:lstStyle/>
          <a:p>
            <a:pPr>
              <a:buFont typeface="Wingdings" panose="05000000000000000000" pitchFamily="2" charset="2"/>
              <a:buNone/>
            </a:pPr>
            <a:r>
              <a:rPr lang="en-US" altLang="en-US" sz="2000" dirty="0" smtClean="0"/>
              <a:t>Expense Settlement Form – CCU Refund Request section</a:t>
            </a:r>
            <a:endParaRPr lang="en-US" altLang="en-US" sz="2000" dirty="0"/>
          </a:p>
          <a:p>
            <a:pPr>
              <a:buFont typeface="Wingdings" panose="05000000000000000000" pitchFamily="2" charset="2"/>
              <a:buNone/>
            </a:pPr>
            <a:endParaRPr lang="en-US" altLang="en-US" sz="2400" dirty="0"/>
          </a:p>
          <a:p>
            <a:pPr lvl="1"/>
            <a:r>
              <a:rPr lang="en-US" altLang="en-US" sz="2000" dirty="0"/>
              <a:t>Use the same account number in which the money was deposited.</a:t>
            </a:r>
          </a:p>
          <a:p>
            <a:pPr lvl="1">
              <a:buFont typeface="Wingdings" panose="05000000000000000000" pitchFamily="2" charset="2"/>
              <a:buNone/>
            </a:pPr>
            <a:endParaRPr lang="en-US" altLang="en-US" sz="1800" dirty="0"/>
          </a:p>
          <a:p>
            <a:pPr lvl="1"/>
            <a:r>
              <a:rPr lang="en-US" altLang="en-US" sz="2000" dirty="0"/>
              <a:t>Copy of receipt or other documentation must be attached to request.</a:t>
            </a:r>
          </a:p>
        </p:txBody>
      </p:sp>
      <p:pic>
        <p:nvPicPr>
          <p:cNvPr id="2" name="Picture 1"/>
          <p:cNvPicPr>
            <a:picLocks noChangeAspect="1"/>
          </p:cNvPicPr>
          <p:nvPr/>
        </p:nvPicPr>
        <p:blipFill>
          <a:blip r:embed="rId2"/>
          <a:stretch>
            <a:fillRect/>
          </a:stretch>
        </p:blipFill>
        <p:spPr>
          <a:xfrm>
            <a:off x="6660574" y="0"/>
            <a:ext cx="5381902" cy="6711351"/>
          </a:xfrm>
          <a:prstGeom prst="rect">
            <a:avLst/>
          </a:prstGeom>
        </p:spPr>
      </p:pic>
      <p:cxnSp>
        <p:nvCxnSpPr>
          <p:cNvPr id="4" name="Straight Arrow Connector 3"/>
          <p:cNvCxnSpPr/>
          <p:nvPr/>
        </p:nvCxnSpPr>
        <p:spPr bwMode="auto">
          <a:xfrm flipV="1">
            <a:off x="5704609" y="1155940"/>
            <a:ext cx="2524991" cy="120769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06361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8057" y="656254"/>
            <a:ext cx="3097763"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162F33">
                    <a:lumMod val="75000"/>
                    <a:lumOff val="25000"/>
                  </a:srgbClr>
                </a:solidFill>
                <a:effectLst/>
                <a:uLnTx/>
                <a:uFillTx/>
                <a:latin typeface="Calibri Light" panose="020F0302020204030204"/>
                <a:ea typeface="+mn-ea"/>
                <a:cs typeface="+mn-cs"/>
              </a:rPr>
              <a:t>This form automatically assigns an Order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162F33">
                  <a:lumMod val="75000"/>
                  <a:lumOff val="25000"/>
                </a:srgbClr>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162F33">
                    <a:lumMod val="75000"/>
                    <a:lumOff val="25000"/>
                  </a:srgbClr>
                </a:solidFill>
                <a:effectLst/>
                <a:uLnTx/>
                <a:uFillTx/>
                <a:latin typeface="Calibri Light" panose="020F0302020204030204"/>
                <a:ea typeface="+mn-ea"/>
                <a:cs typeface="+mn-cs"/>
              </a:rPr>
              <a:t>When completing this form assign the GL Account </a:t>
            </a:r>
            <a:r>
              <a:rPr lang="en-US" sz="2000" dirty="0" smtClean="0">
                <a:solidFill>
                  <a:srgbClr val="162F33">
                    <a:lumMod val="75000"/>
                    <a:lumOff val="25000"/>
                  </a:srgbClr>
                </a:solidFill>
                <a:latin typeface="Calibri Light" panose="020F0302020204030204"/>
              </a:rPr>
              <a:t>to</a:t>
            </a:r>
            <a:r>
              <a:rPr kumimoji="0" lang="en-US" sz="2000" b="0" i="0" u="none" strike="noStrike" kern="1200" cap="none" spc="0" normalizeH="0" baseline="0" noProof="0" dirty="0" smtClean="0">
                <a:ln>
                  <a:noFill/>
                </a:ln>
                <a:solidFill>
                  <a:srgbClr val="162F33">
                    <a:lumMod val="75000"/>
                    <a:lumOff val="25000"/>
                  </a:srgbClr>
                </a:solidFill>
                <a:effectLst/>
                <a:uLnTx/>
                <a:uFillTx/>
                <a:latin typeface="Calibri Light" panose="020F0302020204030204"/>
                <a:ea typeface="+mn-ea"/>
                <a:cs typeface="+mn-cs"/>
              </a:rPr>
              <a:t> be charged for the purchase. The Initiator will sign the form,</a:t>
            </a:r>
            <a:r>
              <a:rPr kumimoji="0" lang="en-US" sz="2000" b="0" i="0" u="none" strike="noStrike" kern="1200" cap="none" spc="0" normalizeH="0" noProof="0" dirty="0" smtClean="0">
                <a:ln>
                  <a:noFill/>
                </a:ln>
                <a:solidFill>
                  <a:srgbClr val="162F33">
                    <a:lumMod val="75000"/>
                    <a:lumOff val="25000"/>
                  </a:srgbClr>
                </a:solidFill>
                <a:effectLst/>
                <a:uLnTx/>
                <a:uFillTx/>
                <a:latin typeface="Calibri Light" panose="020F0302020204030204"/>
                <a:ea typeface="+mn-ea"/>
                <a:cs typeface="+mn-cs"/>
              </a:rPr>
              <a:t> </a:t>
            </a:r>
            <a:r>
              <a:rPr kumimoji="0" lang="en-US" sz="2000" b="0" i="0" u="none" strike="noStrike" kern="1200" cap="none" spc="0" normalizeH="0" baseline="0" noProof="0" dirty="0" smtClean="0">
                <a:ln>
                  <a:noFill/>
                </a:ln>
                <a:solidFill>
                  <a:srgbClr val="162F33">
                    <a:lumMod val="75000"/>
                    <a:lumOff val="25000"/>
                  </a:srgbClr>
                </a:solidFill>
                <a:effectLst/>
                <a:uLnTx/>
                <a:uFillTx/>
                <a:latin typeface="Calibri Light" panose="020F0302020204030204"/>
                <a:ea typeface="+mn-ea"/>
                <a:cs typeface="+mn-cs"/>
              </a:rPr>
              <a:t>forward it to the Budget Officer for approval, then fax to Procurement.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62F33">
                  <a:lumMod val="75000"/>
                  <a:lumOff val="25000"/>
                </a:srgbClr>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162F33">
                    <a:lumMod val="75000"/>
                    <a:lumOff val="25000"/>
                  </a:srgbClr>
                </a:solidFill>
                <a:effectLst/>
                <a:uLnTx/>
                <a:uFillTx/>
                <a:latin typeface="Calibri Light" panose="020F0302020204030204"/>
                <a:ea typeface="+mn-ea"/>
                <a:cs typeface="+mn-cs"/>
              </a:rPr>
              <a:t>There is a minimum </a:t>
            </a:r>
            <a:r>
              <a:rPr lang="en-US" sz="2000" dirty="0" smtClean="0">
                <a:solidFill>
                  <a:srgbClr val="162F33">
                    <a:lumMod val="75000"/>
                    <a:lumOff val="25000"/>
                  </a:srgbClr>
                </a:solidFill>
                <a:latin typeface="Calibri Light" panose="020F0302020204030204"/>
              </a:rPr>
              <a:t>order</a:t>
            </a:r>
            <a:r>
              <a:rPr kumimoji="0" lang="en-US" sz="2000" b="0" i="0" u="none" strike="noStrike" kern="1200" cap="none" spc="0" normalizeH="0" baseline="0" noProof="0" dirty="0" smtClean="0">
                <a:ln>
                  <a:noFill/>
                </a:ln>
                <a:solidFill>
                  <a:srgbClr val="162F33">
                    <a:lumMod val="75000"/>
                    <a:lumOff val="25000"/>
                  </a:srgbClr>
                </a:solidFill>
                <a:effectLst/>
                <a:uLnTx/>
                <a:uFillTx/>
                <a:latin typeface="Calibri Light" panose="020F0302020204030204"/>
                <a:ea typeface="+mn-ea"/>
                <a:cs typeface="+mn-cs"/>
              </a:rPr>
              <a:t> of $200.00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62F33">
                  <a:lumMod val="75000"/>
                  <a:lumOff val="25000"/>
                </a:srgbClr>
              </a:solidFill>
              <a:effectLst/>
              <a:uLnTx/>
              <a:uFillTx/>
              <a:latin typeface="Calibri Light" panose="020F0302020204030204"/>
              <a:ea typeface="+mn-ea"/>
              <a:cs typeface="+mn-cs"/>
            </a:endParaRPr>
          </a:p>
        </p:txBody>
      </p:sp>
      <p:pic>
        <p:nvPicPr>
          <p:cNvPr id="4" name="Picture 3"/>
          <p:cNvPicPr>
            <a:picLocks noChangeAspect="1"/>
          </p:cNvPicPr>
          <p:nvPr/>
        </p:nvPicPr>
        <p:blipFill>
          <a:blip r:embed="rId3"/>
          <a:stretch>
            <a:fillRect/>
          </a:stretch>
        </p:blipFill>
        <p:spPr>
          <a:xfrm>
            <a:off x="5895174" y="70339"/>
            <a:ext cx="5904103" cy="6611815"/>
          </a:xfrm>
          <a:prstGeom prst="rect">
            <a:avLst/>
          </a:prstGeom>
        </p:spPr>
      </p:pic>
    </p:spTree>
    <p:extLst>
      <p:ext uri="{BB962C8B-B14F-4D97-AF65-F5344CB8AC3E}">
        <p14:creationId xmlns:p14="http://schemas.microsoft.com/office/powerpoint/2010/main" val="2582513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935" y="970384"/>
            <a:ext cx="2733869"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62F33">
                    <a:lumMod val="75000"/>
                    <a:lumOff val="25000"/>
                  </a:srgbClr>
                </a:solidFill>
                <a:effectLst/>
                <a:uLnTx/>
                <a:uFillTx/>
                <a:latin typeface="Calibri Light" panose="020F0302020204030204"/>
                <a:ea typeface="+mn-ea"/>
                <a:cs typeface="+mn-cs"/>
              </a:rPr>
              <a:t>This is only a few items that they have listed available from Costco. If </a:t>
            </a:r>
            <a:r>
              <a:rPr lang="en-US" noProof="0" dirty="0" smtClean="0">
                <a:solidFill>
                  <a:srgbClr val="162F33">
                    <a:lumMod val="75000"/>
                    <a:lumOff val="25000"/>
                  </a:srgbClr>
                </a:solidFill>
                <a:latin typeface="Calibri Light" panose="020F0302020204030204"/>
              </a:rPr>
              <a:t>requested items are not listed</a:t>
            </a:r>
            <a:r>
              <a:rPr lang="en-US" dirty="0">
                <a:solidFill>
                  <a:srgbClr val="162F33">
                    <a:lumMod val="75000"/>
                    <a:lumOff val="25000"/>
                  </a:srgbClr>
                </a:solidFill>
                <a:latin typeface="Calibri Light" panose="020F0302020204030204"/>
              </a:rPr>
              <a:t> </a:t>
            </a:r>
            <a:r>
              <a:rPr kumimoji="0" lang="en-US" sz="1800" b="0" i="0" u="none" strike="noStrike" kern="1200" cap="none" spc="0" normalizeH="0" baseline="0" noProof="0" dirty="0" smtClean="0">
                <a:ln>
                  <a:noFill/>
                </a:ln>
                <a:solidFill>
                  <a:srgbClr val="162F33">
                    <a:lumMod val="75000"/>
                    <a:lumOff val="25000"/>
                  </a:srgbClr>
                </a:solidFill>
                <a:effectLst/>
                <a:uLnTx/>
                <a:uFillTx/>
                <a:latin typeface="Calibri Light" panose="020F0302020204030204"/>
                <a:ea typeface="+mn-ea"/>
                <a:cs typeface="+mn-cs"/>
              </a:rPr>
              <a:t>you may call Costco to get the item # and then complete the Additional items section.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62F33">
                  <a:lumMod val="75000"/>
                  <a:lumOff val="25000"/>
                </a:srgbClr>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62F33">
                    <a:lumMod val="75000"/>
                    <a:lumOff val="25000"/>
                  </a:srgbClr>
                </a:solidFill>
                <a:effectLst/>
                <a:uLnTx/>
                <a:uFillTx/>
                <a:latin typeface="Calibri Light" panose="020F0302020204030204"/>
                <a:ea typeface="+mn-ea"/>
                <a:cs typeface="+mn-cs"/>
              </a:rPr>
              <a:t>Make sure the top of the form is completed too.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Light" panose="020F0302020204030204"/>
                <a:ea typeface="+mn-ea"/>
                <a:cs typeface="+mn-cs"/>
              </a:rPr>
              <a:t>**Remember - Alcohol requires approval of</a:t>
            </a:r>
            <a:r>
              <a:rPr kumimoji="0" lang="en-US" sz="1800" b="0" i="0" u="none" strike="noStrike" kern="1200" cap="none" spc="0" normalizeH="0" noProof="0" dirty="0" smtClean="0">
                <a:ln>
                  <a:noFill/>
                </a:ln>
                <a:solidFill>
                  <a:srgbClr val="FF0000"/>
                </a:solidFill>
                <a:effectLst/>
                <a:uLnTx/>
                <a:uFillTx/>
                <a:latin typeface="Calibri Light" panose="020F0302020204030204"/>
                <a:ea typeface="+mn-ea"/>
                <a:cs typeface="+mn-cs"/>
              </a:rPr>
              <a:t> </a:t>
            </a:r>
            <a:r>
              <a:rPr kumimoji="0" lang="en-US" sz="1800" b="0" i="0" u="none" strike="noStrike" kern="1200" cap="none" spc="0" normalizeH="0" baseline="0" noProof="0" dirty="0" smtClean="0">
                <a:ln>
                  <a:noFill/>
                </a:ln>
                <a:solidFill>
                  <a:srgbClr val="FF0000"/>
                </a:solidFill>
                <a:effectLst/>
                <a:uLnTx/>
                <a:uFillTx/>
                <a:latin typeface="Calibri Light" panose="020F0302020204030204"/>
                <a:ea typeface="+mn-ea"/>
                <a:cs typeface="+mn-cs"/>
              </a:rPr>
              <a:t>the President</a:t>
            </a:r>
            <a:r>
              <a:rPr kumimoji="0" lang="en-US" sz="1800" b="0" i="0" u="none" strike="noStrike" kern="1200" cap="none" spc="0" normalizeH="0" noProof="0" dirty="0" smtClean="0">
                <a:ln>
                  <a:noFill/>
                </a:ln>
                <a:solidFill>
                  <a:srgbClr val="FF0000"/>
                </a:solidFill>
                <a:effectLst/>
                <a:uLnTx/>
                <a:uFillTx/>
                <a:latin typeface="Calibri Light" panose="020F0302020204030204"/>
                <a:ea typeface="+mn-ea"/>
                <a:cs typeface="+mn-cs"/>
              </a:rPr>
              <a:t> or his designee</a:t>
            </a:r>
            <a:r>
              <a:rPr lang="en-US" dirty="0">
                <a:solidFill>
                  <a:srgbClr val="FF0000"/>
                </a:solidFill>
                <a:latin typeface="Calibri Light" panose="020F0302020204030204"/>
              </a:rPr>
              <a:t>,</a:t>
            </a:r>
            <a:r>
              <a:rPr kumimoji="0" lang="en-US" sz="1800" b="0" i="0" u="none" strike="noStrike" kern="1200" cap="none" spc="0" normalizeH="0" baseline="0" noProof="0" dirty="0" smtClean="0">
                <a:ln>
                  <a:noFill/>
                </a:ln>
                <a:solidFill>
                  <a:srgbClr val="FF0000"/>
                </a:solidFill>
                <a:effectLst/>
                <a:uLnTx/>
                <a:uFillTx/>
                <a:latin typeface="Calibri Light" panose="020F0302020204030204"/>
                <a:ea typeface="+mn-ea"/>
                <a:cs typeface="+mn-cs"/>
              </a:rPr>
              <a:t> and food requires the Food </a:t>
            </a:r>
            <a:r>
              <a:rPr lang="en-US" dirty="0" smtClean="0">
                <a:solidFill>
                  <a:srgbClr val="FF0000"/>
                </a:solidFill>
                <a:latin typeface="Calibri Light" panose="020F0302020204030204"/>
              </a:rPr>
              <a:t>Expense Justification</a:t>
            </a:r>
            <a:r>
              <a:rPr kumimoji="0" lang="en-US" sz="1800" b="0" i="0" u="none" strike="noStrike" kern="1200" cap="none" spc="0" normalizeH="0" baseline="0" noProof="0" dirty="0" smtClean="0">
                <a:ln>
                  <a:noFill/>
                </a:ln>
                <a:solidFill>
                  <a:srgbClr val="FF0000"/>
                </a:solidFill>
                <a:effectLst/>
                <a:uLnTx/>
                <a:uFillTx/>
                <a:latin typeface="Calibri Light" panose="020F0302020204030204"/>
                <a:ea typeface="+mn-ea"/>
                <a:cs typeface="+mn-cs"/>
              </a:rPr>
              <a:t> form.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 name="TextBox 4"/>
          <p:cNvSpPr txBox="1"/>
          <p:nvPr/>
        </p:nvSpPr>
        <p:spPr>
          <a:xfrm>
            <a:off x="9181322" y="1509285"/>
            <a:ext cx="2715209"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162F33">
                    <a:lumMod val="75000"/>
                    <a:lumOff val="25000"/>
                  </a:srgbClr>
                </a:solidFill>
                <a:effectLst/>
                <a:uLnTx/>
                <a:uFillTx/>
                <a:latin typeface="Calibri Light" panose="020F0302020204030204"/>
                <a:ea typeface="+mn-ea"/>
                <a:cs typeface="+mn-cs"/>
              </a:rPr>
              <a:t>Once </a:t>
            </a:r>
            <a:r>
              <a:rPr lang="en-US" sz="2000" dirty="0" smtClean="0">
                <a:solidFill>
                  <a:srgbClr val="162F33">
                    <a:lumMod val="75000"/>
                    <a:lumOff val="25000"/>
                  </a:srgbClr>
                </a:solidFill>
                <a:latin typeface="Calibri Light" panose="020F0302020204030204"/>
              </a:rPr>
              <a:t>items have been</a:t>
            </a:r>
            <a:r>
              <a:rPr kumimoji="0" lang="en-US" sz="2000" b="0" i="0" u="none" strike="noStrike" kern="1200" cap="none" spc="0" normalizeH="0" baseline="0" noProof="0" dirty="0" smtClean="0">
                <a:ln>
                  <a:noFill/>
                </a:ln>
                <a:solidFill>
                  <a:srgbClr val="162F33">
                    <a:lumMod val="75000"/>
                    <a:lumOff val="25000"/>
                  </a:srgbClr>
                </a:solidFill>
                <a:effectLst/>
                <a:uLnTx/>
                <a:uFillTx/>
                <a:latin typeface="Calibri Light" panose="020F0302020204030204"/>
                <a:ea typeface="+mn-ea"/>
                <a:cs typeface="+mn-cs"/>
              </a:rPr>
              <a:t> picked up from Costco, send the receipt with the fax and pull directly to</a:t>
            </a:r>
            <a:r>
              <a:rPr kumimoji="0" lang="en-US" sz="2000" b="0" i="0" u="none" strike="noStrike" kern="1200" cap="none" spc="0" normalizeH="0" noProof="0" dirty="0" smtClean="0">
                <a:ln>
                  <a:noFill/>
                </a:ln>
                <a:solidFill>
                  <a:srgbClr val="162F33">
                    <a:lumMod val="75000"/>
                    <a:lumOff val="25000"/>
                  </a:srgbClr>
                </a:solidFill>
                <a:effectLst/>
                <a:uLnTx/>
                <a:uFillTx/>
                <a:latin typeface="Calibri Light" panose="020F0302020204030204"/>
                <a:ea typeface="+mn-ea"/>
                <a:cs typeface="+mn-cs"/>
              </a:rPr>
              <a:t> ap@coastal.edu</a:t>
            </a:r>
            <a:endParaRPr kumimoji="0" lang="en-US" sz="2000" b="0" i="0" u="none" strike="noStrike" kern="1200" cap="none" spc="0" normalizeH="0" baseline="0" noProof="0" dirty="0" smtClean="0">
              <a:ln>
                <a:noFill/>
              </a:ln>
              <a:solidFill>
                <a:srgbClr val="162F33">
                  <a:lumMod val="75000"/>
                  <a:lumOff val="25000"/>
                </a:srgbClr>
              </a:solidFill>
              <a:effectLst/>
              <a:uLnTx/>
              <a:uFillTx/>
              <a:latin typeface="Calibri Light" panose="020F03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62F33">
                  <a:lumMod val="75000"/>
                  <a:lumOff val="25000"/>
                </a:srgbClr>
              </a:solidFill>
              <a:effectLst/>
              <a:uLnTx/>
              <a:uFillTx/>
              <a:latin typeface="Calibri Light" panose="020F0302020204030204"/>
              <a:ea typeface="+mn-ea"/>
              <a:cs typeface="+mn-cs"/>
            </a:endParaRPr>
          </a:p>
        </p:txBody>
      </p:sp>
      <p:pic>
        <p:nvPicPr>
          <p:cNvPr id="2" name="Picture 1"/>
          <p:cNvPicPr>
            <a:picLocks noChangeAspect="1"/>
          </p:cNvPicPr>
          <p:nvPr/>
        </p:nvPicPr>
        <p:blipFill>
          <a:blip r:embed="rId2"/>
          <a:stretch>
            <a:fillRect/>
          </a:stretch>
        </p:blipFill>
        <p:spPr>
          <a:xfrm>
            <a:off x="3217985" y="0"/>
            <a:ext cx="5644661" cy="6858000"/>
          </a:xfrm>
          <a:prstGeom prst="rect">
            <a:avLst/>
          </a:prstGeom>
        </p:spPr>
      </p:pic>
    </p:spTree>
    <p:extLst>
      <p:ext uri="{BB962C8B-B14F-4D97-AF65-F5344CB8AC3E}">
        <p14:creationId xmlns:p14="http://schemas.microsoft.com/office/powerpoint/2010/main" val="4050409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471" y="121171"/>
            <a:ext cx="4765963" cy="507231"/>
          </a:xfrm>
        </p:spPr>
        <p:txBody>
          <a:bodyPr>
            <a:noAutofit/>
          </a:bodyPr>
          <a:lstStyle/>
          <a:p>
            <a:r>
              <a:rPr lang="en-US" sz="4000" b="1" dirty="0" smtClean="0"/>
              <a:t>Food Lion Direct Billing</a:t>
            </a:r>
            <a:endParaRPr lang="en-US" sz="4000" b="1" dirty="0"/>
          </a:p>
        </p:txBody>
      </p:sp>
      <p:pic>
        <p:nvPicPr>
          <p:cNvPr id="5" name="Picture 4"/>
          <p:cNvPicPr>
            <a:picLocks noChangeAspect="1"/>
          </p:cNvPicPr>
          <p:nvPr/>
        </p:nvPicPr>
        <p:blipFill>
          <a:blip r:embed="rId2"/>
          <a:stretch>
            <a:fillRect/>
          </a:stretch>
        </p:blipFill>
        <p:spPr>
          <a:xfrm>
            <a:off x="6150633" y="504182"/>
            <a:ext cx="5394385" cy="6353818"/>
          </a:xfrm>
          <a:prstGeom prst="rect">
            <a:avLst/>
          </a:prstGeom>
        </p:spPr>
      </p:pic>
      <p:pic>
        <p:nvPicPr>
          <p:cNvPr id="4" name="Picture 3"/>
          <p:cNvPicPr>
            <a:picLocks noChangeAspect="1"/>
          </p:cNvPicPr>
          <p:nvPr/>
        </p:nvPicPr>
        <p:blipFill>
          <a:blip r:embed="rId3"/>
          <a:stretch>
            <a:fillRect/>
          </a:stretch>
        </p:blipFill>
        <p:spPr>
          <a:xfrm>
            <a:off x="382341" y="628402"/>
            <a:ext cx="5372222" cy="5845128"/>
          </a:xfrm>
          <a:prstGeom prst="rect">
            <a:avLst/>
          </a:prstGeom>
        </p:spPr>
      </p:pic>
    </p:spTree>
    <p:extLst>
      <p:ext uri="{BB962C8B-B14F-4D97-AF65-F5344CB8AC3E}">
        <p14:creationId xmlns:p14="http://schemas.microsoft.com/office/powerpoint/2010/main" val="1876768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25" y="517081"/>
            <a:ext cx="5240867" cy="4101971"/>
          </a:xfrm>
        </p:spPr>
        <p:txBody>
          <a:bodyPr>
            <a:normAutofit/>
          </a:bodyPr>
          <a:lstStyle/>
          <a:p>
            <a:r>
              <a:rPr lang="en-US" sz="2800" dirty="0" smtClean="0"/>
              <a:t>Gifts Reporting Form </a:t>
            </a:r>
            <a:r>
              <a:rPr lang="en-US" sz="2700" dirty="0" smtClean="0">
                <a:solidFill>
                  <a:srgbClr val="0033CC"/>
                </a:solidFill>
              </a:rPr>
              <a:t/>
            </a:r>
            <a:br>
              <a:rPr lang="en-US" sz="2700" dirty="0" smtClean="0">
                <a:solidFill>
                  <a:srgbClr val="0033CC"/>
                </a:solidFill>
              </a:rPr>
            </a:br>
            <a:r>
              <a:rPr lang="en-US" sz="1600" dirty="0" smtClean="0">
                <a:solidFill>
                  <a:srgbClr val="0033CC"/>
                </a:solidFill>
              </a:rPr>
              <a:t/>
            </a:r>
            <a:br>
              <a:rPr lang="en-US" sz="1600" dirty="0" smtClean="0">
                <a:solidFill>
                  <a:srgbClr val="0033CC"/>
                </a:solidFill>
              </a:rPr>
            </a:br>
            <a:r>
              <a:rPr lang="en-US" sz="2000" dirty="0" smtClean="0">
                <a:solidFill>
                  <a:schemeClr val="tx1"/>
                </a:solidFill>
              </a:rPr>
              <a:t>This </a:t>
            </a:r>
            <a:r>
              <a:rPr lang="en-US" sz="2000" dirty="0">
                <a:solidFill>
                  <a:schemeClr val="tx1"/>
                </a:solidFill>
                <a:ea typeface="+mn-ea"/>
                <a:cs typeface="+mn-cs"/>
              </a:rPr>
              <a:t>form</a:t>
            </a:r>
            <a:r>
              <a:rPr lang="en-US" sz="2000" dirty="0" smtClean="0">
                <a:solidFill>
                  <a:schemeClr val="tx1"/>
                </a:solidFill>
              </a:rPr>
              <a:t> helps keep track of gifts being given out across campus purchased with University Funds. When giving a gift this form needs to be completed and returned to Accounts Payable.</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BEFORE any gifts are given, you MUST verify in University Policy first to see if it is allowable!  If you have any questions, please ask before you give a gift or payment out.</a:t>
            </a:r>
            <a:br>
              <a:rPr lang="en-US" sz="2000" dirty="0" smtClean="0">
                <a:solidFill>
                  <a:schemeClr val="tx1"/>
                </a:solidFill>
              </a:rPr>
            </a:br>
            <a:r>
              <a:rPr lang="en-US" sz="2000" dirty="0" smtClean="0">
                <a:solidFill>
                  <a:srgbClr val="0033CC"/>
                </a:solidFill>
              </a:rPr>
              <a:t/>
            </a:r>
            <a:br>
              <a:rPr lang="en-US" sz="2000" dirty="0" smtClean="0">
                <a:solidFill>
                  <a:srgbClr val="0033CC"/>
                </a:solidFill>
              </a:rPr>
            </a:br>
            <a:r>
              <a:rPr lang="en-US" sz="1600" dirty="0">
                <a:solidFill>
                  <a:srgbClr val="0033CC"/>
                </a:solidFill>
              </a:rPr>
              <a:t/>
            </a:r>
            <a:br>
              <a:rPr lang="en-US" sz="1600" dirty="0">
                <a:solidFill>
                  <a:srgbClr val="0033CC"/>
                </a:solidFill>
              </a:rPr>
            </a:br>
            <a:endParaRPr lang="en-US" sz="1600" dirty="0">
              <a:solidFill>
                <a:srgbClr val="0033CC"/>
              </a:solidFill>
            </a:endParaRPr>
          </a:p>
        </p:txBody>
      </p:sp>
      <p:pic>
        <p:nvPicPr>
          <p:cNvPr id="6" name="Picture 5"/>
          <p:cNvPicPr>
            <a:picLocks noChangeAspect="1"/>
          </p:cNvPicPr>
          <p:nvPr/>
        </p:nvPicPr>
        <p:blipFill>
          <a:blip r:embed="rId2"/>
          <a:stretch>
            <a:fillRect/>
          </a:stretch>
        </p:blipFill>
        <p:spPr>
          <a:xfrm>
            <a:off x="6255716" y="189470"/>
            <a:ext cx="5377159" cy="6569140"/>
          </a:xfrm>
          <a:prstGeom prst="rect">
            <a:avLst/>
          </a:prstGeom>
        </p:spPr>
      </p:pic>
    </p:spTree>
    <p:extLst>
      <p:ext uri="{BB962C8B-B14F-4D97-AF65-F5344CB8AC3E}">
        <p14:creationId xmlns:p14="http://schemas.microsoft.com/office/powerpoint/2010/main" val="1088645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138545"/>
            <a:ext cx="10772775" cy="581891"/>
          </a:xfrm>
        </p:spPr>
        <p:txBody>
          <a:bodyPr>
            <a:normAutofit fontScale="90000"/>
          </a:bodyPr>
          <a:lstStyle/>
          <a:p>
            <a:r>
              <a:rPr lang="en-US" dirty="0" smtClean="0"/>
              <a:t>Reimbursement of Cell Phone Charges</a:t>
            </a:r>
            <a:endParaRPr lang="en-US" dirty="0"/>
          </a:p>
        </p:txBody>
      </p:sp>
      <p:pic>
        <p:nvPicPr>
          <p:cNvPr id="9" name="Content Placeholder 8"/>
          <p:cNvPicPr>
            <a:picLocks noGrp="1" noChangeAspect="1"/>
          </p:cNvPicPr>
          <p:nvPr>
            <p:ph idx="1"/>
          </p:nvPr>
        </p:nvPicPr>
        <p:blipFill>
          <a:blip r:embed="rId2"/>
          <a:stretch>
            <a:fillRect/>
          </a:stretch>
        </p:blipFill>
        <p:spPr>
          <a:xfrm>
            <a:off x="657224" y="720436"/>
            <a:ext cx="4915442" cy="6051300"/>
          </a:xfrm>
          <a:prstGeom prst="rect">
            <a:avLst/>
          </a:prstGeom>
        </p:spPr>
      </p:pic>
      <p:pic>
        <p:nvPicPr>
          <p:cNvPr id="3" name="Picture 2"/>
          <p:cNvPicPr>
            <a:picLocks noChangeAspect="1"/>
          </p:cNvPicPr>
          <p:nvPr/>
        </p:nvPicPr>
        <p:blipFill>
          <a:blip r:embed="rId3"/>
          <a:stretch>
            <a:fillRect/>
          </a:stretch>
        </p:blipFill>
        <p:spPr>
          <a:xfrm>
            <a:off x="6043611" y="720436"/>
            <a:ext cx="5839640" cy="6051300"/>
          </a:xfrm>
          <a:prstGeom prst="rect">
            <a:avLst/>
          </a:prstGeom>
        </p:spPr>
      </p:pic>
    </p:spTree>
    <p:extLst>
      <p:ext uri="{BB962C8B-B14F-4D97-AF65-F5344CB8AC3E}">
        <p14:creationId xmlns:p14="http://schemas.microsoft.com/office/powerpoint/2010/main" val="2046261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3915" y="326572"/>
            <a:ext cx="11495313" cy="1261884"/>
          </a:xfrm>
          <a:prstGeom prst="rect">
            <a:avLst/>
          </a:prstGeom>
          <a:noFill/>
        </p:spPr>
        <p:txBody>
          <a:bodyPr wrap="square" rtlCol="0">
            <a:spAutoFit/>
          </a:bodyPr>
          <a:lstStyle/>
          <a:p>
            <a:pPr algn="ctr"/>
            <a:r>
              <a:rPr lang="en-US" sz="3600" b="1" dirty="0" smtClean="0">
                <a:solidFill>
                  <a:schemeClr val="accent1">
                    <a:lumMod val="75000"/>
                  </a:schemeClr>
                </a:solidFill>
              </a:rPr>
              <a:t>University Travel</a:t>
            </a:r>
          </a:p>
          <a:p>
            <a:pPr algn="ctr"/>
            <a:endParaRPr lang="en-US" sz="1600" b="1" dirty="0" smtClean="0">
              <a:solidFill>
                <a:schemeClr val="accent1">
                  <a:lumMod val="75000"/>
                </a:schemeClr>
              </a:solidFill>
            </a:endParaRPr>
          </a:p>
          <a:p>
            <a:pPr algn="ctr"/>
            <a:r>
              <a:rPr lang="en-US" sz="2400" b="1" dirty="0" smtClean="0">
                <a:solidFill>
                  <a:schemeClr val="accent1">
                    <a:lumMod val="75000"/>
                  </a:schemeClr>
                </a:solidFill>
              </a:rPr>
              <a:t>Travel – Authorizations &amp; Reimbursement </a:t>
            </a:r>
            <a:r>
              <a:rPr lang="en-US" sz="2400" b="1" dirty="0">
                <a:solidFill>
                  <a:schemeClr val="accent1">
                    <a:lumMod val="75000"/>
                  </a:schemeClr>
                </a:solidFill>
              </a:rPr>
              <a:t>Policy (excerpts) – </a:t>
            </a:r>
            <a:r>
              <a:rPr lang="en-US" sz="2400" b="1" dirty="0" smtClean="0">
                <a:solidFill>
                  <a:schemeClr val="accent1">
                    <a:lumMod val="75000"/>
                  </a:schemeClr>
                </a:solidFill>
              </a:rPr>
              <a:t>FAST-201</a:t>
            </a:r>
            <a:endParaRPr lang="en-US" sz="2400" b="1" dirty="0">
              <a:solidFill>
                <a:schemeClr val="accent1">
                  <a:lumMod val="75000"/>
                </a:schemeClr>
              </a:solidFill>
            </a:endParaRPr>
          </a:p>
        </p:txBody>
      </p:sp>
      <p:sp>
        <p:nvSpPr>
          <p:cNvPr id="2" name="Rectangle 1"/>
          <p:cNvSpPr/>
          <p:nvPr/>
        </p:nvSpPr>
        <p:spPr>
          <a:xfrm>
            <a:off x="446312" y="5261312"/>
            <a:ext cx="11048999" cy="1200329"/>
          </a:xfrm>
          <a:prstGeom prst="rect">
            <a:avLst/>
          </a:prstGeom>
        </p:spPr>
        <p:txBody>
          <a:bodyPr wrap="square">
            <a:spAutoFit/>
          </a:bodyPr>
          <a:lstStyle/>
          <a:p>
            <a:r>
              <a:rPr lang="en-US" b="1" dirty="0"/>
              <a:t>Proper </a:t>
            </a:r>
            <a:r>
              <a:rPr lang="en-US" b="1" dirty="0" smtClean="0"/>
              <a:t>approval: </a:t>
            </a:r>
            <a:r>
              <a:rPr lang="en-US" dirty="0"/>
              <a:t>Individuals traveling on University business should do so only with approval of appropriate officials on a Coastal Carolina University Travel Authorization (TA) Form, which is available on the Forms webpage or Accounts Payable webpage. Appropriate officials is defined as the Budget Officer; however, if the Budget Officer is the traveler, their supervisor must approve the Travel Authorization Form. </a:t>
            </a:r>
          </a:p>
        </p:txBody>
      </p:sp>
      <p:sp>
        <p:nvSpPr>
          <p:cNvPr id="8" name="Rectangle 7"/>
          <p:cNvSpPr/>
          <p:nvPr/>
        </p:nvSpPr>
        <p:spPr>
          <a:xfrm>
            <a:off x="446311" y="3342782"/>
            <a:ext cx="11048999" cy="1754326"/>
          </a:xfrm>
          <a:prstGeom prst="rect">
            <a:avLst/>
          </a:prstGeom>
        </p:spPr>
        <p:txBody>
          <a:bodyPr wrap="square">
            <a:spAutoFit/>
          </a:bodyPr>
          <a:lstStyle/>
          <a:p>
            <a:r>
              <a:rPr lang="en-US" b="1" dirty="0"/>
              <a:t>Use of proper </a:t>
            </a:r>
            <a:r>
              <a:rPr lang="en-US" b="1" dirty="0" smtClean="0"/>
              <a:t>forms: </a:t>
            </a:r>
            <a:r>
              <a:rPr lang="en-US" dirty="0"/>
              <a:t>Upon the traveler’s return, claims for reimbursement of travel expenses should be completed, approved and submitted on the E x p e n s e S e t </a:t>
            </a:r>
            <a:r>
              <a:rPr lang="en-US" dirty="0" err="1"/>
              <a:t>t</a:t>
            </a:r>
            <a:r>
              <a:rPr lang="en-US" dirty="0"/>
              <a:t> l e m e n t F o r m as soon as possible but not to exceed 30 days after the trip ended to receive reimbursement for qualified expenses. A separate Expense Settlement Form must be filed for each authorized traveler. Information on all forms must be legible and completed in its entirety. Before reimbursements will be made, all Travel Authorizations submitted for employees require the signature of the individual authorized to sign for the account being charged. </a:t>
            </a:r>
          </a:p>
        </p:txBody>
      </p:sp>
      <p:sp>
        <p:nvSpPr>
          <p:cNvPr id="9" name="Rectangle 8"/>
          <p:cNvSpPr/>
          <p:nvPr/>
        </p:nvSpPr>
        <p:spPr>
          <a:xfrm>
            <a:off x="446311" y="1571747"/>
            <a:ext cx="11048999" cy="1754326"/>
          </a:xfrm>
          <a:prstGeom prst="rect">
            <a:avLst/>
          </a:prstGeom>
        </p:spPr>
        <p:txBody>
          <a:bodyPr wrap="square">
            <a:spAutoFit/>
          </a:bodyPr>
          <a:lstStyle/>
          <a:p>
            <a:r>
              <a:rPr lang="en-US" b="1" dirty="0" smtClean="0"/>
              <a:t>Summary:</a:t>
            </a:r>
            <a:r>
              <a:rPr lang="en-US" dirty="0" smtClean="0"/>
              <a:t> </a:t>
            </a:r>
            <a:r>
              <a:rPr lang="en-US" dirty="0"/>
              <a:t>The regulations in this statement govern travel at University expense. Employees will be reimbursed for travel expenditures in compliance with University guidelines as governed by state and federal travel regulations. Adequate documentation must exist to allow for verification of expenditures. Employees should exercise discretion in incurring any and all expenses. Neither personal expenses nor excessive costs and unnecessary or unjustified expenses will be reimbursed. University employees should be as conservative as good taste and circumstances permit in the expenditure of funds for official travel.</a:t>
            </a:r>
          </a:p>
        </p:txBody>
      </p:sp>
    </p:spTree>
    <p:extLst>
      <p:ext uri="{BB962C8B-B14F-4D97-AF65-F5344CB8AC3E}">
        <p14:creationId xmlns:p14="http://schemas.microsoft.com/office/powerpoint/2010/main" val="159139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073" y="858981"/>
            <a:ext cx="7296727" cy="4895273"/>
          </a:xfrm>
          <a:prstGeom prst="rect">
            <a:avLst/>
          </a:prstGeom>
        </p:spPr>
      </p:pic>
    </p:spTree>
    <p:extLst>
      <p:ext uri="{BB962C8B-B14F-4D97-AF65-F5344CB8AC3E}">
        <p14:creationId xmlns:p14="http://schemas.microsoft.com/office/powerpoint/2010/main" val="1254228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3200" dirty="0"/>
              <a:t>What form do I need for Travel?</a:t>
            </a:r>
          </a:p>
        </p:txBody>
      </p:sp>
      <p:sp>
        <p:nvSpPr>
          <p:cNvPr id="8195" name="Rectangle 3"/>
          <p:cNvSpPr>
            <a:spLocks noGrp="1" noChangeArrowheads="1"/>
          </p:cNvSpPr>
          <p:nvPr>
            <p:ph type="body" idx="1"/>
          </p:nvPr>
        </p:nvSpPr>
        <p:spPr/>
        <p:txBody>
          <a:bodyPr/>
          <a:lstStyle/>
          <a:p>
            <a:endParaRPr lang="en-US" altLang="en-US" sz="1700" dirty="0"/>
          </a:p>
          <a:p>
            <a:r>
              <a:rPr lang="en-US" altLang="en-US" sz="2100" dirty="0"/>
              <a:t>Planning to travel</a:t>
            </a:r>
          </a:p>
          <a:p>
            <a:pPr lvl="1"/>
            <a:r>
              <a:rPr lang="en-US" altLang="en-US" sz="1900" dirty="0"/>
              <a:t>Travel Authorization </a:t>
            </a:r>
            <a:r>
              <a:rPr lang="en-US" altLang="en-US" sz="1900" dirty="0" smtClean="0"/>
              <a:t>(TA) form </a:t>
            </a:r>
            <a:endParaRPr lang="en-US" altLang="en-US" sz="1900" dirty="0"/>
          </a:p>
          <a:p>
            <a:endParaRPr lang="en-US" altLang="en-US" sz="1900" dirty="0"/>
          </a:p>
          <a:p>
            <a:r>
              <a:rPr lang="en-US" altLang="en-US" sz="2100" dirty="0" smtClean="0"/>
              <a:t>Cash advance to </a:t>
            </a:r>
            <a:r>
              <a:rPr lang="en-US" altLang="en-US" sz="2100" dirty="0"/>
              <a:t>pay for </a:t>
            </a:r>
            <a:r>
              <a:rPr lang="en-US" altLang="en-US" sz="2100" dirty="0" smtClean="0"/>
              <a:t>travel </a:t>
            </a:r>
            <a:r>
              <a:rPr lang="en-US" altLang="en-US" sz="2100" dirty="0"/>
              <a:t>expenses</a:t>
            </a:r>
          </a:p>
          <a:p>
            <a:pPr lvl="1"/>
            <a:r>
              <a:rPr lang="en-US" altLang="en-US" sz="1900" dirty="0" smtClean="0"/>
              <a:t>Expense Advance </a:t>
            </a:r>
            <a:r>
              <a:rPr lang="en-US" altLang="en-US" sz="1900" dirty="0"/>
              <a:t>Request form </a:t>
            </a:r>
            <a:endParaRPr lang="en-US" altLang="en-US" sz="1900" dirty="0" smtClean="0"/>
          </a:p>
          <a:p>
            <a:pPr marL="457200" lvl="1" indent="0">
              <a:buNone/>
            </a:pPr>
            <a:endParaRPr lang="en-US" altLang="en-US" sz="2100" dirty="0" smtClean="0"/>
          </a:p>
          <a:p>
            <a:r>
              <a:rPr lang="en-US" altLang="en-US" sz="2100" dirty="0" smtClean="0"/>
              <a:t>Reimbursement </a:t>
            </a:r>
            <a:r>
              <a:rPr lang="en-US" altLang="en-US" sz="2100" dirty="0"/>
              <a:t>for my travel expenses</a:t>
            </a:r>
          </a:p>
          <a:p>
            <a:pPr lvl="1"/>
            <a:r>
              <a:rPr lang="en-US" altLang="en-US" sz="1900" dirty="0" smtClean="0"/>
              <a:t>Expense Settlement </a:t>
            </a:r>
            <a:r>
              <a:rPr lang="en-US" altLang="en-US" sz="1900" dirty="0"/>
              <a:t>form</a:t>
            </a:r>
            <a:r>
              <a:rPr lang="en-US" altLang="en-US" sz="2100" dirty="0"/>
              <a:t> </a:t>
            </a:r>
          </a:p>
        </p:txBody>
      </p:sp>
    </p:spTree>
    <p:extLst>
      <p:ext uri="{BB962C8B-B14F-4D97-AF65-F5344CB8AC3E}">
        <p14:creationId xmlns:p14="http://schemas.microsoft.com/office/powerpoint/2010/main" val="3004986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842407" y="1049565"/>
            <a:ext cx="4591050" cy="360363"/>
          </a:xfrm>
        </p:spPr>
        <p:txBody>
          <a:bodyPr>
            <a:normAutofit fontScale="77500" lnSpcReduction="20000"/>
          </a:bodyPr>
          <a:lstStyle/>
          <a:p>
            <a:pPr marL="0" indent="0">
              <a:buNone/>
            </a:pPr>
            <a:r>
              <a:rPr lang="en-US" dirty="0" smtClean="0">
                <a:solidFill>
                  <a:schemeClr val="accent1">
                    <a:lumMod val="75000"/>
                  </a:schemeClr>
                </a:solidFill>
              </a:rPr>
              <a:t>Travel Authorization Form</a:t>
            </a:r>
          </a:p>
        </p:txBody>
      </p:sp>
      <p:sp>
        <p:nvSpPr>
          <p:cNvPr id="10" name="TextBox 9"/>
          <p:cNvSpPr txBox="1"/>
          <p:nvPr/>
        </p:nvSpPr>
        <p:spPr>
          <a:xfrm>
            <a:off x="1456342" y="1686140"/>
            <a:ext cx="4977115" cy="4247317"/>
          </a:xfrm>
          <a:prstGeom prst="rect">
            <a:avLst/>
          </a:prstGeom>
          <a:noFill/>
        </p:spPr>
        <p:txBody>
          <a:bodyPr wrap="square" rtlCol="0">
            <a:spAutoFit/>
          </a:bodyPr>
          <a:lstStyle/>
          <a:p>
            <a:pPr>
              <a:defRPr/>
            </a:pPr>
            <a:endParaRPr lang="en-US" altLang="en-US" dirty="0" smtClean="0"/>
          </a:p>
          <a:p>
            <a:pPr>
              <a:defRPr/>
            </a:pPr>
            <a:r>
              <a:rPr lang="en-US" altLang="en-US" dirty="0" smtClean="0"/>
              <a:t>Travel expenditures and reimbursement</a:t>
            </a:r>
          </a:p>
          <a:p>
            <a:pPr>
              <a:defRPr/>
            </a:pPr>
            <a:r>
              <a:rPr lang="en-US" altLang="en-US" dirty="0" smtClean="0"/>
              <a:t>will </a:t>
            </a:r>
            <a:r>
              <a:rPr lang="en-US" altLang="en-US" dirty="0"/>
              <a:t>comply with University Policy</a:t>
            </a:r>
            <a:r>
              <a:rPr lang="en-US" altLang="en-US" dirty="0" smtClean="0"/>
              <a:t>: </a:t>
            </a:r>
          </a:p>
          <a:p>
            <a:pPr>
              <a:defRPr/>
            </a:pPr>
            <a:r>
              <a:rPr lang="en-US" altLang="en-US" dirty="0" smtClean="0"/>
              <a:t>Travel </a:t>
            </a:r>
            <a:r>
              <a:rPr lang="en-US" altLang="en-US" dirty="0"/>
              <a:t>– Authorizations and </a:t>
            </a:r>
            <a:r>
              <a:rPr lang="en-US" altLang="en-US" dirty="0" smtClean="0"/>
              <a:t>Reimbursement </a:t>
            </a:r>
            <a:r>
              <a:rPr lang="en-US" altLang="en-US" dirty="0"/>
              <a:t>(</a:t>
            </a:r>
            <a:r>
              <a:rPr lang="en-US" dirty="0" smtClean="0"/>
              <a:t>FAST </a:t>
            </a:r>
            <a:r>
              <a:rPr lang="en-US" dirty="0"/>
              <a:t>201).</a:t>
            </a:r>
          </a:p>
          <a:p>
            <a:endParaRPr lang="en-US" dirty="0"/>
          </a:p>
          <a:p>
            <a:r>
              <a:rPr lang="en-US" dirty="0" smtClean="0"/>
              <a:t>Travel authorization form is </a:t>
            </a:r>
          </a:p>
          <a:p>
            <a:r>
              <a:rPr lang="en-US" dirty="0" smtClean="0"/>
              <a:t>Located on the forms page online: </a:t>
            </a:r>
          </a:p>
          <a:p>
            <a:endParaRPr lang="en-US" dirty="0" smtClean="0"/>
          </a:p>
          <a:p>
            <a:r>
              <a:rPr lang="en-US" dirty="0">
                <a:hlinkClick r:id="rId2"/>
              </a:rPr>
              <a:t>https://</a:t>
            </a:r>
            <a:r>
              <a:rPr lang="en-US" dirty="0" smtClean="0">
                <a:hlinkClick r:id="rId2"/>
              </a:rPr>
              <a:t>www.coastal.edu/forms</a:t>
            </a:r>
            <a:endParaRPr lang="en-US" dirty="0" smtClean="0"/>
          </a:p>
          <a:p>
            <a:endParaRPr lang="en-US" dirty="0" smtClean="0"/>
          </a:p>
          <a:p>
            <a:endParaRPr lang="en-US" dirty="0"/>
          </a:p>
          <a:p>
            <a:r>
              <a:rPr lang="en-US" dirty="0" smtClean="0"/>
              <a:t>Travel authorizations should be sent to </a:t>
            </a:r>
            <a:r>
              <a:rPr lang="en-US" dirty="0" smtClean="0">
                <a:hlinkClick r:id="rId3"/>
              </a:rPr>
              <a:t>aporders@coastal.edu</a:t>
            </a:r>
            <a:r>
              <a:rPr lang="en-US" dirty="0" smtClean="0"/>
              <a:t>. </a:t>
            </a:r>
          </a:p>
          <a:p>
            <a:endParaRPr lang="en-US" dirty="0"/>
          </a:p>
        </p:txBody>
      </p:sp>
      <p:pic>
        <p:nvPicPr>
          <p:cNvPr id="2" name="Picture 1"/>
          <p:cNvPicPr>
            <a:picLocks noChangeAspect="1"/>
          </p:cNvPicPr>
          <p:nvPr/>
        </p:nvPicPr>
        <p:blipFill>
          <a:blip r:embed="rId4"/>
          <a:stretch>
            <a:fillRect/>
          </a:stretch>
        </p:blipFill>
        <p:spPr>
          <a:xfrm>
            <a:off x="6433456" y="8626"/>
            <a:ext cx="5672279" cy="6857999"/>
          </a:xfrm>
          <a:prstGeom prst="rect">
            <a:avLst/>
          </a:prstGeom>
        </p:spPr>
      </p:pic>
    </p:spTree>
    <p:extLst>
      <p:ext uri="{BB962C8B-B14F-4D97-AF65-F5344CB8AC3E}">
        <p14:creationId xmlns:p14="http://schemas.microsoft.com/office/powerpoint/2010/main" val="4224192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07290" y="141515"/>
            <a:ext cx="4413379"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Coastal Carolina University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Expense Advance Request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Minimum request amount $250</a:t>
            </a:r>
            <a:endParaRPr kumimoji="0" lang="en-US" sz="1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 name="TextBox 4"/>
          <p:cNvSpPr txBox="1"/>
          <p:nvPr/>
        </p:nvSpPr>
        <p:spPr>
          <a:xfrm>
            <a:off x="7112329" y="1233541"/>
            <a:ext cx="3953990"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This</a:t>
            </a:r>
            <a:r>
              <a:rPr kumimoji="0" lang="en-US" sz="1400" b="0" i="0" u="none" strike="noStrike" kern="1200" cap="none" spc="0" normalizeH="0" noProof="0" dirty="0" smtClean="0">
                <a:ln>
                  <a:noFill/>
                </a:ln>
                <a:solidFill>
                  <a:prstClr val="black"/>
                </a:solidFill>
                <a:effectLst/>
                <a:uLnTx/>
                <a:uFillTx/>
                <a:latin typeface="Calibri Light" panose="020F0302020204030204"/>
                <a:ea typeface="+mn-ea"/>
                <a:cs typeface="+mn-cs"/>
              </a:rPr>
              <a:t> form is used for</a:t>
            </a:r>
            <a:r>
              <a:rPr kumimoji="0" lang="en-US"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Cash Advances and Corporate Travel </a:t>
            </a:r>
            <a:r>
              <a:rPr lang="en-US" sz="1400" dirty="0">
                <a:solidFill>
                  <a:prstClr val="black"/>
                </a:solidFill>
                <a:latin typeface="Calibri Light" panose="020F0302020204030204"/>
              </a:rPr>
              <a:t>C</a:t>
            </a:r>
            <a:r>
              <a:rPr kumimoji="0" lang="en-US"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ard loads.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There</a:t>
            </a:r>
            <a:r>
              <a:rPr kumimoji="0" lang="en-US" sz="1400" b="0" i="0" u="none" strike="noStrike" kern="1200" cap="none" spc="0" normalizeH="0" noProof="0" dirty="0" smtClean="0">
                <a:ln>
                  <a:noFill/>
                </a:ln>
                <a:solidFill>
                  <a:prstClr val="black"/>
                </a:solidFill>
                <a:effectLst/>
                <a:uLnTx/>
                <a:uFillTx/>
                <a:latin typeface="Calibri Light" panose="020F0302020204030204"/>
                <a:ea typeface="+mn-ea"/>
                <a:cs typeface="+mn-cs"/>
              </a:rPr>
              <a:t> are 3</a:t>
            </a:r>
            <a:r>
              <a:rPr kumimoji="0" lang="en-US"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sections of this form: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Top section tells us if there is a TA, the status of the person receiving the advance, when the person is leaving and returning and where their destination is, and if the advance needs to be picked up.</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Middle section is who is receiving the money including their Datatel ID number, when the funds are needed by and the amount requesting with a description of why the advance is needed. Also will need to know the account number to be charged.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Last section is for the person receiving the advance to read and agree to by signing the form. Then the Budget Officer or Dean will sign.</a:t>
            </a:r>
            <a:endPar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6" name="Picture 5"/>
          <p:cNvPicPr>
            <a:picLocks noChangeAspect="1"/>
          </p:cNvPicPr>
          <p:nvPr/>
        </p:nvPicPr>
        <p:blipFill>
          <a:blip r:embed="rId3"/>
          <a:stretch>
            <a:fillRect/>
          </a:stretch>
        </p:blipFill>
        <p:spPr>
          <a:xfrm>
            <a:off x="0" y="0"/>
            <a:ext cx="6648450" cy="6724650"/>
          </a:xfrm>
          <a:prstGeom prst="rect">
            <a:avLst/>
          </a:prstGeom>
        </p:spPr>
      </p:pic>
    </p:spTree>
    <p:extLst>
      <p:ext uri="{BB962C8B-B14F-4D97-AF65-F5344CB8AC3E}">
        <p14:creationId xmlns:p14="http://schemas.microsoft.com/office/powerpoint/2010/main" val="3215338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9279" y="1776845"/>
            <a:ext cx="10515600" cy="2193349"/>
          </a:xfrm>
        </p:spPr>
        <p:txBody>
          <a:bodyPr/>
          <a:lstStyle/>
          <a:p>
            <a:pPr algn="ctr"/>
            <a:r>
              <a:rPr lang="en-US" dirty="0" smtClean="0"/>
              <a:t>Pocket Guide to Travel (handout)</a:t>
            </a:r>
            <a:endParaRPr lang="en-US" dirty="0"/>
          </a:p>
        </p:txBody>
      </p:sp>
    </p:spTree>
    <p:extLst>
      <p:ext uri="{BB962C8B-B14F-4D97-AF65-F5344CB8AC3E}">
        <p14:creationId xmlns:p14="http://schemas.microsoft.com/office/powerpoint/2010/main" val="945154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8" y="165232"/>
            <a:ext cx="4893831" cy="738140"/>
          </a:xfrm>
        </p:spPr>
        <p:txBody>
          <a:bodyPr>
            <a:normAutofit/>
          </a:bodyPr>
          <a:lstStyle/>
          <a:p>
            <a:r>
              <a:rPr lang="en-US" sz="4400" b="1" dirty="0" smtClean="0"/>
              <a:t>Corporate Travel Card </a:t>
            </a:r>
            <a:endParaRPr lang="en-US" sz="4400" b="1" dirty="0"/>
          </a:p>
        </p:txBody>
      </p:sp>
      <p:sp>
        <p:nvSpPr>
          <p:cNvPr id="4" name="TextBox 3"/>
          <p:cNvSpPr txBox="1"/>
          <p:nvPr/>
        </p:nvSpPr>
        <p:spPr>
          <a:xfrm>
            <a:off x="250102" y="1061984"/>
            <a:ext cx="5094307" cy="563231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Any employee is eligible </a:t>
            </a:r>
            <a:r>
              <a:rPr lang="en-US" dirty="0" smtClean="0">
                <a:solidFill>
                  <a:prstClr val="black"/>
                </a:solidFill>
                <a:latin typeface="Calibri Light" panose="020F0302020204030204"/>
              </a:rPr>
              <a:t>for</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 travel card, which is a MasterCard through Bank of America.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Travel Cards can be used for hotel, airfare, registration, car rental, shuttle, taxis, gas, and</a:t>
            </a:r>
            <a:r>
              <a:rPr kumimoji="0" lang="en-US" sz="1800" b="0" i="0" u="none" strike="noStrike" kern="1200" cap="none" spc="0" normalizeH="0" noProof="0" dirty="0" smtClean="0">
                <a:ln>
                  <a:noFill/>
                </a:ln>
                <a:solidFill>
                  <a:prstClr val="black"/>
                </a:solidFill>
                <a:effectLst/>
                <a:uLnTx/>
                <a:uFillTx/>
                <a:latin typeface="Calibri Light" panose="020F0302020204030204"/>
                <a:ea typeface="+mn-ea"/>
                <a:cs typeface="+mn-cs"/>
              </a:rPr>
              <a:t> other</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travel-related expenses EXCEPT FOOD.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Training must be completed in Moodle and a test taken with a 85% passing grade to receive the travel card.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smtClean="0">
                <a:solidFill>
                  <a:prstClr val="black"/>
                </a:solidFill>
                <a:latin typeface="Calibri Light" panose="020F0302020204030204"/>
              </a:rPr>
              <a:t>Transactions</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that do not have detailed receipts or </a:t>
            </a:r>
            <a:r>
              <a:rPr lang="en-US" dirty="0" smtClean="0">
                <a:solidFill>
                  <a:prstClr val="black"/>
                </a:solidFill>
                <a:latin typeface="Calibri Light" panose="020F0302020204030204"/>
              </a:rPr>
              <a:t>are</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not an approved </a:t>
            </a:r>
            <a:r>
              <a:rPr lang="en-US" dirty="0" smtClean="0">
                <a:solidFill>
                  <a:prstClr val="black"/>
                </a:solidFill>
                <a:latin typeface="Calibri Light" panose="020F0302020204030204"/>
              </a:rPr>
              <a:t>expense</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by policy guidelines must be reimbursed back to the University.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Cardholders </a:t>
            </a:r>
            <a:r>
              <a:rPr lang="en-US" dirty="0" smtClean="0">
                <a:solidFill>
                  <a:prstClr val="black"/>
                </a:solidFill>
                <a:latin typeface="Calibri Light" panose="020F0302020204030204"/>
              </a:rPr>
              <a:t>are </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responsible for allocating the charge in Works, uploading receipts, and signing off on transactions.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All transactions must be signed-off on</a:t>
            </a:r>
            <a:r>
              <a:rPr kumimoji="0" lang="en-US" sz="1800" b="0" i="0" u="none" strike="noStrike" kern="1200" cap="none" spc="0" normalizeH="0" noProof="0" dirty="0" smtClean="0">
                <a:ln>
                  <a:noFill/>
                </a:ln>
                <a:solidFill>
                  <a:prstClr val="black"/>
                </a:solidFill>
                <a:effectLst/>
                <a:uLnTx/>
                <a:uFillTx/>
                <a:latin typeface="Calibri Light" panose="020F0302020204030204"/>
                <a:ea typeface="+mn-ea"/>
                <a:cs typeface="+mn-cs"/>
              </a:rPr>
              <a:t> </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no later than 7 business days after the </a:t>
            </a:r>
            <a:r>
              <a:rPr lang="en-US" dirty="0" smtClean="0">
                <a:solidFill>
                  <a:prstClr val="black"/>
                </a:solidFill>
                <a:latin typeface="Calibri Light" panose="020F0302020204030204"/>
              </a:rPr>
              <a:t>date of the transaction</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No funds are loaded on the card until the approved Travel Authorization has been sent to AP.</a:t>
            </a: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5" name="Picture 4"/>
          <p:cNvPicPr>
            <a:picLocks noChangeAspect="1"/>
          </p:cNvPicPr>
          <p:nvPr/>
        </p:nvPicPr>
        <p:blipFill>
          <a:blip r:embed="rId2"/>
          <a:stretch>
            <a:fillRect/>
          </a:stretch>
        </p:blipFill>
        <p:spPr>
          <a:xfrm>
            <a:off x="6630787" y="165232"/>
            <a:ext cx="4784156" cy="6529063"/>
          </a:xfrm>
          <a:prstGeom prst="rect">
            <a:avLst/>
          </a:prstGeom>
        </p:spPr>
      </p:pic>
    </p:spTree>
    <p:extLst>
      <p:ext uri="{BB962C8B-B14F-4D97-AF65-F5344CB8AC3E}">
        <p14:creationId xmlns:p14="http://schemas.microsoft.com/office/powerpoint/2010/main" val="3560902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9279" y="2245196"/>
            <a:ext cx="10515600" cy="2193349"/>
          </a:xfrm>
        </p:spPr>
        <p:txBody>
          <a:bodyPr/>
          <a:lstStyle/>
          <a:p>
            <a:pPr algn="ctr"/>
            <a:r>
              <a:rPr lang="en-US" sz="5400" dirty="0" smtClean="0"/>
              <a:t>P-Card vs. Corporate Travel Card (handout)</a:t>
            </a:r>
            <a:endParaRPr lang="en-US" sz="5400" dirty="0"/>
          </a:p>
        </p:txBody>
      </p:sp>
    </p:spTree>
    <p:extLst>
      <p:ext uri="{BB962C8B-B14F-4D97-AF65-F5344CB8AC3E}">
        <p14:creationId xmlns:p14="http://schemas.microsoft.com/office/powerpoint/2010/main" val="3440398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1404" y="542282"/>
            <a:ext cx="3383280" cy="851089"/>
          </a:xfrm>
        </p:spPr>
        <p:txBody>
          <a:bodyPr/>
          <a:lstStyle/>
          <a:p>
            <a:r>
              <a:rPr lang="en-US" dirty="0" smtClean="0"/>
              <a:t>Bank of America</a:t>
            </a:r>
            <a:endParaRPr lang="en-US"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491" y="729673"/>
            <a:ext cx="7481454" cy="5153891"/>
          </a:xfrm>
        </p:spPr>
      </p:pic>
      <p:sp>
        <p:nvSpPr>
          <p:cNvPr id="4" name="Text Placeholder 3"/>
          <p:cNvSpPr>
            <a:spLocks noGrp="1"/>
          </p:cNvSpPr>
          <p:nvPr>
            <p:ph type="body" sz="half" idx="2"/>
          </p:nvPr>
        </p:nvSpPr>
        <p:spPr>
          <a:xfrm>
            <a:off x="8110389" y="1743124"/>
            <a:ext cx="3685309" cy="3126987"/>
          </a:xfrm>
        </p:spPr>
        <p:txBody>
          <a:bodyPr>
            <a:normAutofit/>
          </a:bodyPr>
          <a:lstStyle/>
          <a:p>
            <a:r>
              <a:rPr lang="en-US" dirty="0" smtClean="0"/>
              <a:t>Login to Works</a:t>
            </a:r>
          </a:p>
          <a:p>
            <a:r>
              <a:rPr lang="en-US" dirty="0"/>
              <a:t>You must select </a:t>
            </a:r>
            <a:r>
              <a:rPr lang="en-US" dirty="0" smtClean="0"/>
              <a:t>“Coastal </a:t>
            </a:r>
            <a:r>
              <a:rPr lang="en-US" dirty="0"/>
              <a:t>Carolina </a:t>
            </a:r>
            <a:r>
              <a:rPr lang="en-US" dirty="0" smtClean="0"/>
              <a:t>Univ” as </a:t>
            </a:r>
            <a:r>
              <a:rPr lang="en-US" dirty="0"/>
              <a:t>your Organization.</a:t>
            </a:r>
          </a:p>
          <a:p>
            <a:r>
              <a:rPr lang="en-US" dirty="0" smtClean="0"/>
              <a:t>Same exact set-up as the P-Card; however, your Login Name and password are different than it is for the P-Card.</a:t>
            </a:r>
          </a:p>
        </p:txBody>
      </p:sp>
    </p:spTree>
    <p:extLst>
      <p:ext uri="{BB962C8B-B14F-4D97-AF65-F5344CB8AC3E}">
        <p14:creationId xmlns:p14="http://schemas.microsoft.com/office/powerpoint/2010/main" val="658814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1404" y="542282"/>
            <a:ext cx="3383280" cy="851089"/>
          </a:xfrm>
        </p:spPr>
        <p:txBody>
          <a:bodyPr/>
          <a:lstStyle/>
          <a:p>
            <a:r>
              <a:rPr lang="en-US" dirty="0" smtClean="0"/>
              <a:t>Bank of America</a:t>
            </a:r>
            <a:endParaRPr lang="en-US"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855" y="997527"/>
            <a:ext cx="7204363" cy="3116440"/>
          </a:xfrm>
        </p:spPr>
      </p:pic>
      <p:sp>
        <p:nvSpPr>
          <p:cNvPr id="4" name="Text Placeholder 3"/>
          <p:cNvSpPr>
            <a:spLocks noGrp="1"/>
          </p:cNvSpPr>
          <p:nvPr>
            <p:ph type="body" sz="half" idx="2"/>
          </p:nvPr>
        </p:nvSpPr>
        <p:spPr>
          <a:xfrm>
            <a:off x="8261404" y="1728041"/>
            <a:ext cx="3398520" cy="2272623"/>
          </a:xfrm>
        </p:spPr>
        <p:txBody>
          <a:bodyPr/>
          <a:lstStyle/>
          <a:p>
            <a:r>
              <a:rPr lang="en-US" dirty="0" smtClean="0"/>
              <a:t>Action Items: A place to work outstanding transactions and see if there are any flagged transactions.</a:t>
            </a:r>
          </a:p>
          <a:p>
            <a:r>
              <a:rPr lang="en-US" dirty="0" smtClean="0"/>
              <a:t>Accounts Dashboard: You need to check this area to see if money has been added to your card.</a:t>
            </a:r>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55" y="4638879"/>
            <a:ext cx="7204364" cy="1420176"/>
          </a:xfrm>
          <a:prstGeom prst="rect">
            <a:avLst/>
          </a:prstGeom>
        </p:spPr>
      </p:pic>
    </p:spTree>
    <p:extLst>
      <p:ext uri="{BB962C8B-B14F-4D97-AF65-F5344CB8AC3E}">
        <p14:creationId xmlns:p14="http://schemas.microsoft.com/office/powerpoint/2010/main" val="1111097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87086"/>
            <a:ext cx="10112829" cy="1164771"/>
          </a:xfrm>
        </p:spPr>
        <p:txBody>
          <a:bodyPr/>
          <a:lstStyle/>
          <a:p>
            <a:r>
              <a:rPr lang="en-US" sz="7200" dirty="0" smtClean="0"/>
              <a:t>Bank of America</a:t>
            </a:r>
            <a:endParaRPr lang="en-US" sz="7200" dirty="0"/>
          </a:p>
        </p:txBody>
      </p:sp>
      <p:sp>
        <p:nvSpPr>
          <p:cNvPr id="4" name="Text Placeholder 3"/>
          <p:cNvSpPr>
            <a:spLocks noGrp="1"/>
          </p:cNvSpPr>
          <p:nvPr>
            <p:ph type="body" sz="half" idx="4294967295"/>
          </p:nvPr>
        </p:nvSpPr>
        <p:spPr>
          <a:xfrm>
            <a:off x="152400" y="3724507"/>
            <a:ext cx="11811000" cy="2763380"/>
          </a:xfrm>
        </p:spPr>
        <p:txBody>
          <a:bodyPr>
            <a:normAutofit/>
          </a:bodyPr>
          <a:lstStyle/>
          <a:p>
            <a:r>
              <a:rPr lang="en-US" sz="2800" dirty="0" smtClean="0">
                <a:solidFill>
                  <a:schemeClr val="bg1"/>
                </a:solidFill>
              </a:rPr>
              <a:t>Pending Sign Off:</a:t>
            </a:r>
          </a:p>
          <a:p>
            <a:r>
              <a:rPr lang="en-US" sz="2800" dirty="0" smtClean="0">
                <a:solidFill>
                  <a:schemeClr val="bg1"/>
                </a:solidFill>
              </a:rPr>
              <a:t>Uploaded Receipt must be Yes</a:t>
            </a:r>
          </a:p>
          <a:p>
            <a:r>
              <a:rPr lang="en-US" sz="2800" dirty="0" smtClean="0">
                <a:solidFill>
                  <a:schemeClr val="bg1"/>
                </a:solidFill>
              </a:rPr>
              <a:t>Allocation should be GL/Fund/Obj 10 digits</a:t>
            </a:r>
          </a:p>
          <a:p>
            <a:r>
              <a:rPr lang="en-US" sz="2800" dirty="0" smtClean="0">
                <a:solidFill>
                  <a:schemeClr val="bg1"/>
                </a:solidFill>
              </a:rPr>
              <a:t>Comp/Val/Auth should have all green check marks.</a:t>
            </a:r>
          </a:p>
          <a:p>
            <a:r>
              <a:rPr lang="en-US" sz="2800" dirty="0" smtClean="0">
                <a:solidFill>
                  <a:schemeClr val="bg1"/>
                </a:solidFill>
              </a:rPr>
              <a:t>If your transaction is flagged it will show yes and who flagged it.</a:t>
            </a:r>
            <a:endParaRPr lang="en-US" sz="2800" dirty="0">
              <a:solidFill>
                <a:schemeClr val="bg1"/>
              </a:solidFill>
            </a:endParaRPr>
          </a:p>
        </p:txBody>
      </p:sp>
      <p:pic>
        <p:nvPicPr>
          <p:cNvPr id="7" name="Picture 6"/>
          <p:cNvPicPr>
            <a:picLocks noChangeAspect="1"/>
          </p:cNvPicPr>
          <p:nvPr/>
        </p:nvPicPr>
        <p:blipFill>
          <a:blip r:embed="rId2"/>
          <a:stretch>
            <a:fillRect/>
          </a:stretch>
        </p:blipFill>
        <p:spPr>
          <a:xfrm>
            <a:off x="198757" y="2079059"/>
            <a:ext cx="11718286" cy="1066949"/>
          </a:xfrm>
          <a:prstGeom prst="rect">
            <a:avLst/>
          </a:prstGeom>
        </p:spPr>
      </p:pic>
    </p:spTree>
    <p:extLst>
      <p:ext uri="{BB962C8B-B14F-4D97-AF65-F5344CB8AC3E}">
        <p14:creationId xmlns:p14="http://schemas.microsoft.com/office/powerpoint/2010/main" val="124145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1404" y="542282"/>
            <a:ext cx="3383280" cy="938175"/>
          </a:xfrm>
        </p:spPr>
        <p:txBody>
          <a:bodyPr/>
          <a:lstStyle/>
          <a:p>
            <a:r>
              <a:rPr lang="en-US" dirty="0" smtClean="0"/>
              <a:t>Bank of America</a:t>
            </a:r>
            <a:endParaRPr lang="en-US"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455" y="951345"/>
            <a:ext cx="6488545" cy="3886883"/>
          </a:xfrm>
        </p:spPr>
      </p:pic>
      <p:sp>
        <p:nvSpPr>
          <p:cNvPr id="4" name="Text Placeholder 3"/>
          <p:cNvSpPr>
            <a:spLocks noGrp="1"/>
          </p:cNvSpPr>
          <p:nvPr>
            <p:ph type="body" sz="half" idx="2"/>
          </p:nvPr>
        </p:nvSpPr>
        <p:spPr>
          <a:xfrm>
            <a:off x="8261404" y="1926295"/>
            <a:ext cx="3398520" cy="2095506"/>
          </a:xfrm>
        </p:spPr>
        <p:txBody>
          <a:bodyPr/>
          <a:lstStyle/>
          <a:p>
            <a:r>
              <a:rPr lang="en-US" dirty="0" smtClean="0"/>
              <a:t>If you click on the TXN # the pop-up box will come up. From here you can Allocate your charge, add receipts, add the charge to expense reports for monitoring spend, and sign off on the transaction.</a:t>
            </a:r>
            <a:endParaRPr lang="en-US" dirty="0"/>
          </a:p>
        </p:txBody>
      </p:sp>
    </p:spTree>
    <p:extLst>
      <p:ext uri="{BB962C8B-B14F-4D97-AF65-F5344CB8AC3E}">
        <p14:creationId xmlns:p14="http://schemas.microsoft.com/office/powerpoint/2010/main" val="2491090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3200" dirty="0"/>
              <a:t>Accounts Payable Contacts</a:t>
            </a:r>
          </a:p>
        </p:txBody>
      </p:sp>
      <p:sp>
        <p:nvSpPr>
          <p:cNvPr id="3075" name="Rectangle 3"/>
          <p:cNvSpPr>
            <a:spLocks noGrp="1" noChangeArrowheads="1"/>
          </p:cNvSpPr>
          <p:nvPr>
            <p:ph type="body" idx="1"/>
          </p:nvPr>
        </p:nvSpPr>
        <p:spPr>
          <a:xfrm>
            <a:off x="1404594" y="1827213"/>
            <a:ext cx="10173573" cy="4114800"/>
          </a:xfrm>
          <a:ln w="76200">
            <a:solidFill>
              <a:schemeClr val="tx1"/>
            </a:solidFill>
            <a:miter lim="800000"/>
            <a:headEnd/>
            <a:tailEnd/>
          </a:ln>
        </p:spPr>
        <p:txBody>
          <a:bodyPr/>
          <a:lstStyle/>
          <a:p>
            <a:pPr>
              <a:lnSpc>
                <a:spcPct val="80000"/>
              </a:lnSpc>
              <a:buFont typeface="Wingdings" panose="05000000000000000000" pitchFamily="2" charset="2"/>
              <a:buNone/>
            </a:pPr>
            <a:endParaRPr lang="en-US" altLang="en-US" sz="500" b="1" dirty="0"/>
          </a:p>
          <a:p>
            <a:pPr>
              <a:lnSpc>
                <a:spcPct val="80000"/>
              </a:lnSpc>
              <a:buFont typeface="Wingdings" panose="05000000000000000000" pitchFamily="2" charset="2"/>
              <a:buNone/>
            </a:pPr>
            <a:r>
              <a:rPr lang="en-US" altLang="en-US" sz="500" b="1" dirty="0"/>
              <a:t>	</a:t>
            </a:r>
            <a:r>
              <a:rPr lang="en-US" altLang="en-US" sz="500" dirty="0"/>
              <a:t>					         					</a:t>
            </a:r>
            <a:endParaRPr lang="en-US" altLang="en-US" sz="500" b="1" dirty="0"/>
          </a:p>
          <a:p>
            <a:pPr>
              <a:lnSpc>
                <a:spcPct val="80000"/>
              </a:lnSpc>
              <a:buFont typeface="Wingdings" panose="05000000000000000000" pitchFamily="2" charset="2"/>
              <a:buNone/>
            </a:pPr>
            <a:r>
              <a:rPr lang="en-US" altLang="en-US" sz="500" b="1" dirty="0"/>
              <a:t>	</a:t>
            </a:r>
            <a:r>
              <a:rPr lang="en-US" altLang="en-US" sz="500" b="1" dirty="0" smtClean="0"/>
              <a:t>    </a:t>
            </a:r>
            <a:r>
              <a:rPr lang="en-US" altLang="en-US" sz="1200" b="1" u="sng" dirty="0"/>
              <a:t>Name</a:t>
            </a:r>
            <a:r>
              <a:rPr lang="en-US" altLang="en-US" sz="1200" b="1" dirty="0"/>
              <a:t>		</a:t>
            </a:r>
            <a:r>
              <a:rPr lang="en-US" altLang="en-US" sz="1200" b="1" u="sng" dirty="0" smtClean="0"/>
              <a:t>Phone</a:t>
            </a:r>
            <a:r>
              <a:rPr lang="en-US" altLang="en-US" sz="1200" b="1" dirty="0"/>
              <a:t>	</a:t>
            </a:r>
            <a:r>
              <a:rPr lang="en-US" altLang="en-US" sz="1200" b="1" dirty="0" smtClean="0"/>
              <a:t>	</a:t>
            </a:r>
            <a:r>
              <a:rPr lang="en-US" altLang="en-US" sz="1200" b="1" u="sng" dirty="0" smtClean="0"/>
              <a:t>Email</a:t>
            </a:r>
            <a:r>
              <a:rPr lang="en-US" altLang="en-US" sz="1200" b="1" dirty="0" smtClean="0"/>
              <a:t>	</a:t>
            </a:r>
            <a:r>
              <a:rPr lang="en-US" altLang="en-US" sz="1200" b="1" dirty="0"/>
              <a:t>	 </a:t>
            </a:r>
            <a:r>
              <a:rPr lang="en-US" altLang="en-US" sz="1200" b="1" dirty="0" smtClean="0"/>
              <a:t>	 </a:t>
            </a:r>
            <a:r>
              <a:rPr lang="en-US" altLang="en-US" sz="1200" b="1" u="sng" dirty="0"/>
              <a:t>Job </a:t>
            </a:r>
            <a:r>
              <a:rPr lang="en-US" altLang="en-US" sz="1200" b="1" u="sng" dirty="0" smtClean="0"/>
              <a:t>Title</a:t>
            </a:r>
          </a:p>
          <a:p>
            <a:pPr>
              <a:lnSpc>
                <a:spcPct val="80000"/>
              </a:lnSpc>
              <a:buFont typeface="Wingdings" panose="05000000000000000000" pitchFamily="2" charset="2"/>
              <a:buNone/>
            </a:pPr>
            <a:endParaRPr lang="en-US" altLang="en-US" sz="1200" b="1" u="sng" dirty="0"/>
          </a:p>
          <a:p>
            <a:pPr>
              <a:lnSpc>
                <a:spcPct val="80000"/>
              </a:lnSpc>
            </a:pPr>
            <a:endParaRPr lang="en-US" altLang="en-US" sz="1200" b="1" dirty="0"/>
          </a:p>
          <a:p>
            <a:pPr>
              <a:lnSpc>
                <a:spcPct val="80000"/>
              </a:lnSpc>
              <a:buFont typeface="Wingdings" panose="05000000000000000000" pitchFamily="2" charset="2"/>
              <a:buNone/>
            </a:pPr>
            <a:r>
              <a:rPr lang="en-US" altLang="en-US" sz="500" b="1" dirty="0"/>
              <a:t>	</a:t>
            </a:r>
            <a:r>
              <a:rPr lang="en-US" altLang="en-US" sz="1200" dirty="0" smtClean="0"/>
              <a:t>Vacant	</a:t>
            </a:r>
            <a:r>
              <a:rPr lang="en-US" altLang="en-US" sz="1200" dirty="0"/>
              <a:t>		349-2060					Accounts Payable Manager</a:t>
            </a:r>
          </a:p>
          <a:p>
            <a:pPr>
              <a:lnSpc>
                <a:spcPct val="80000"/>
              </a:lnSpc>
              <a:buFont typeface="Wingdings" panose="05000000000000000000" pitchFamily="2" charset="2"/>
              <a:buNone/>
            </a:pPr>
            <a:r>
              <a:rPr lang="en-US" altLang="en-US" sz="1200" dirty="0"/>
              <a:t>	 		 			</a:t>
            </a:r>
          </a:p>
          <a:p>
            <a:pPr>
              <a:lnSpc>
                <a:spcPct val="80000"/>
              </a:lnSpc>
              <a:buNone/>
            </a:pPr>
            <a:r>
              <a:rPr lang="en-US" altLang="en-US" sz="1200" dirty="0" smtClean="0"/>
              <a:t>	</a:t>
            </a:r>
          </a:p>
          <a:p>
            <a:pPr>
              <a:lnSpc>
                <a:spcPct val="80000"/>
              </a:lnSpc>
              <a:buNone/>
            </a:pPr>
            <a:r>
              <a:rPr lang="en-US" altLang="en-US" sz="1200" dirty="0"/>
              <a:t>	</a:t>
            </a:r>
            <a:r>
              <a:rPr lang="en-US" altLang="en-US" sz="1200" dirty="0" smtClean="0"/>
              <a:t>Laura </a:t>
            </a:r>
            <a:r>
              <a:rPr lang="en-US" altLang="en-US" sz="1200" dirty="0"/>
              <a:t>Signorile		349-6622 		lsignoril@coastal.edu		Travel Card Coordinator</a:t>
            </a:r>
          </a:p>
          <a:p>
            <a:pPr>
              <a:lnSpc>
                <a:spcPct val="80000"/>
              </a:lnSpc>
              <a:buFont typeface="Wingdings" panose="05000000000000000000" pitchFamily="2" charset="2"/>
              <a:buNone/>
            </a:pPr>
            <a:r>
              <a:rPr lang="en-US" altLang="en-US" sz="1200" dirty="0"/>
              <a:t>					      </a:t>
            </a:r>
          </a:p>
          <a:p>
            <a:pPr>
              <a:lnSpc>
                <a:spcPct val="80000"/>
              </a:lnSpc>
            </a:pPr>
            <a:endParaRPr lang="en-US" altLang="en-US" sz="1200" dirty="0"/>
          </a:p>
          <a:p>
            <a:pPr>
              <a:lnSpc>
                <a:spcPct val="80000"/>
              </a:lnSpc>
              <a:buFont typeface="Wingdings" panose="05000000000000000000" pitchFamily="2" charset="2"/>
              <a:buNone/>
            </a:pPr>
            <a:r>
              <a:rPr lang="en-US" altLang="en-US" sz="1200" dirty="0"/>
              <a:t>	Brenda Rabon		349-2044 		</a:t>
            </a:r>
            <a:r>
              <a:rPr lang="en-US" altLang="en-US" sz="1200" dirty="0" smtClean="0"/>
              <a:t>brabon@coastal.edu		Accounts Payable Technician</a:t>
            </a:r>
          </a:p>
          <a:p>
            <a:pPr>
              <a:lnSpc>
                <a:spcPct val="80000"/>
              </a:lnSpc>
              <a:buFont typeface="Wingdings" panose="05000000000000000000" pitchFamily="2" charset="2"/>
              <a:buNone/>
            </a:pPr>
            <a:r>
              <a:rPr lang="en-US" altLang="en-US" sz="1200" dirty="0" smtClean="0"/>
              <a:t>	</a:t>
            </a:r>
            <a:endParaRPr lang="en-US" altLang="en-US" sz="1200" dirty="0"/>
          </a:p>
          <a:p>
            <a:pPr>
              <a:lnSpc>
                <a:spcPct val="80000"/>
              </a:lnSpc>
              <a:buFont typeface="Wingdings" panose="05000000000000000000" pitchFamily="2" charset="2"/>
              <a:buNone/>
            </a:pPr>
            <a:r>
              <a:rPr lang="en-US" altLang="en-US" sz="1200" dirty="0" smtClean="0"/>
              <a:t>	</a:t>
            </a:r>
            <a:endParaRPr lang="en-US" altLang="en-US" sz="1200" dirty="0"/>
          </a:p>
          <a:p>
            <a:pPr>
              <a:lnSpc>
                <a:spcPct val="80000"/>
              </a:lnSpc>
              <a:buNone/>
            </a:pPr>
            <a:r>
              <a:rPr lang="en-US" altLang="en-US" sz="1200" dirty="0"/>
              <a:t>	</a:t>
            </a:r>
            <a:r>
              <a:rPr lang="en-US" altLang="en-US" sz="1200" dirty="0" smtClean="0"/>
              <a:t>Tammy Parker		349-2185		</a:t>
            </a:r>
            <a:r>
              <a:rPr lang="en-US" altLang="en-US" sz="1200" dirty="0"/>
              <a:t>tparker@coastal.edu</a:t>
            </a:r>
            <a:r>
              <a:rPr lang="en-US" altLang="en-US" sz="1200" dirty="0" smtClean="0"/>
              <a:t>		Accounts Payable Technician</a:t>
            </a:r>
            <a:r>
              <a:rPr lang="en-US" altLang="en-US" sz="1100" dirty="0" smtClean="0"/>
              <a:t> </a:t>
            </a:r>
          </a:p>
          <a:p>
            <a:pPr>
              <a:lnSpc>
                <a:spcPct val="80000"/>
              </a:lnSpc>
              <a:buFont typeface="Wingdings" panose="05000000000000000000" pitchFamily="2" charset="2"/>
              <a:buNone/>
            </a:pPr>
            <a:endParaRPr lang="en-US" altLang="en-US" sz="1100" dirty="0"/>
          </a:p>
          <a:p>
            <a:pPr>
              <a:lnSpc>
                <a:spcPct val="80000"/>
              </a:lnSpc>
              <a:buFont typeface="Wingdings" panose="05000000000000000000" pitchFamily="2" charset="2"/>
              <a:buNone/>
            </a:pPr>
            <a:r>
              <a:rPr lang="en-US" altLang="en-US" sz="1100" dirty="0" smtClean="0"/>
              <a:t>      </a:t>
            </a:r>
            <a:r>
              <a:rPr lang="en-US" altLang="en-US" sz="1000" dirty="0" smtClean="0"/>
              <a:t>                                                           </a:t>
            </a:r>
            <a:endParaRPr lang="en-US" altLang="en-US" sz="1000" dirty="0"/>
          </a:p>
        </p:txBody>
      </p:sp>
    </p:spTree>
    <p:extLst>
      <p:ext uri="{BB962C8B-B14F-4D97-AF65-F5344CB8AC3E}">
        <p14:creationId xmlns:p14="http://schemas.microsoft.com/office/powerpoint/2010/main" val="623464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138" y="413657"/>
            <a:ext cx="11174557" cy="6215743"/>
          </a:xfrm>
        </p:spPr>
        <p:txBody>
          <a:bodyPr>
            <a:normAutofit fontScale="92500" lnSpcReduction="20000"/>
          </a:bodyPr>
          <a:lstStyle/>
          <a:p>
            <a:r>
              <a:rPr lang="en-US" b="1" dirty="0" smtClean="0">
                <a:solidFill>
                  <a:srgbClr val="002060"/>
                </a:solidFill>
              </a:rPr>
              <a:t>All invoices, reimbursements, refunds or any payments should be sent in to </a:t>
            </a:r>
            <a:r>
              <a:rPr lang="en-US" b="1" dirty="0" smtClean="0">
                <a:solidFill>
                  <a:srgbClr val="002060"/>
                </a:solidFill>
                <a:hlinkClick r:id="rId2"/>
              </a:rPr>
              <a:t>apinvoices@coastal.edu</a:t>
            </a:r>
            <a:r>
              <a:rPr lang="en-US" b="1" dirty="0" smtClean="0">
                <a:solidFill>
                  <a:srgbClr val="002060"/>
                </a:solidFill>
              </a:rPr>
              <a:t>.</a:t>
            </a:r>
          </a:p>
          <a:p>
            <a:endParaRPr lang="en-US" b="1" dirty="0">
              <a:solidFill>
                <a:schemeClr val="accent1">
                  <a:lumMod val="75000"/>
                </a:schemeClr>
              </a:solidFill>
            </a:endParaRPr>
          </a:p>
          <a:p>
            <a:r>
              <a:rPr lang="en-US" b="1" dirty="0" smtClean="0">
                <a:solidFill>
                  <a:schemeClr val="accent1"/>
                </a:solidFill>
              </a:rPr>
              <a:t>All Travel Authorizations should be sent to </a:t>
            </a:r>
            <a:r>
              <a:rPr lang="en-US" b="1" dirty="0" smtClean="0">
                <a:solidFill>
                  <a:schemeClr val="accent1"/>
                </a:solidFill>
                <a:hlinkClick r:id="rId3"/>
              </a:rPr>
              <a:t>aporders@coastal.edu</a:t>
            </a:r>
            <a:r>
              <a:rPr lang="en-US" b="1" dirty="0" smtClean="0">
                <a:solidFill>
                  <a:schemeClr val="accent1"/>
                </a:solidFill>
              </a:rPr>
              <a:t>.</a:t>
            </a:r>
          </a:p>
          <a:p>
            <a:endParaRPr lang="en-US" dirty="0" smtClean="0">
              <a:solidFill>
                <a:schemeClr val="accent1">
                  <a:lumMod val="75000"/>
                </a:schemeClr>
              </a:solidFill>
            </a:endParaRPr>
          </a:p>
          <a:p>
            <a:r>
              <a:rPr lang="en-US" dirty="0" smtClean="0">
                <a:solidFill>
                  <a:schemeClr val="tx2">
                    <a:lumMod val="90000"/>
                    <a:lumOff val="10000"/>
                  </a:schemeClr>
                </a:solidFill>
                <a:latin typeface="Gill Sans MT" panose="020B0502020104020203" pitchFamily="34" charset="0"/>
              </a:rPr>
              <a:t>Each payment request should only be one PDF file per email.</a:t>
            </a:r>
          </a:p>
          <a:p>
            <a:endParaRPr lang="en-US" b="1" dirty="0" smtClean="0">
              <a:solidFill>
                <a:schemeClr val="tx2">
                  <a:lumMod val="90000"/>
                  <a:lumOff val="10000"/>
                </a:schemeClr>
              </a:solidFill>
              <a:latin typeface="Gill Sans MT" panose="020B0502020104020203" pitchFamily="34" charset="0"/>
            </a:endParaRPr>
          </a:p>
          <a:p>
            <a:r>
              <a:rPr lang="en-US" b="1" dirty="0" smtClean="0">
                <a:solidFill>
                  <a:srgbClr val="CC0000"/>
                </a:solidFill>
              </a:rPr>
              <a:t>If you have questions, send those to </a:t>
            </a:r>
            <a:r>
              <a:rPr lang="en-US" b="1" dirty="0" smtClean="0">
                <a:solidFill>
                  <a:srgbClr val="CC0000"/>
                </a:solidFill>
                <a:hlinkClick r:id="rId4"/>
              </a:rPr>
              <a:t>ap@coastal.edu</a:t>
            </a:r>
            <a:r>
              <a:rPr lang="en-US" b="1" dirty="0" smtClean="0">
                <a:solidFill>
                  <a:srgbClr val="CC0000"/>
                </a:solidFill>
              </a:rPr>
              <a:t>, your request will go to all in AP and will be answered within a business day. For any travel card related questions, email </a:t>
            </a:r>
            <a:r>
              <a:rPr lang="en-US" b="1" dirty="0" smtClean="0">
                <a:solidFill>
                  <a:srgbClr val="CC0000"/>
                </a:solidFill>
                <a:hlinkClick r:id="rId5"/>
              </a:rPr>
              <a:t>travelcards@coastal.edu</a:t>
            </a:r>
            <a:r>
              <a:rPr lang="en-US" b="1" dirty="0" smtClean="0">
                <a:solidFill>
                  <a:srgbClr val="CC0000"/>
                </a:solidFill>
              </a:rPr>
              <a:t> </a:t>
            </a:r>
          </a:p>
          <a:p>
            <a:endParaRPr lang="en-US" dirty="0" smtClean="0">
              <a:solidFill>
                <a:schemeClr val="accent1">
                  <a:lumMod val="75000"/>
                </a:schemeClr>
              </a:solidFill>
            </a:endParaRPr>
          </a:p>
          <a:p>
            <a:r>
              <a:rPr lang="en-US" dirty="0" smtClean="0">
                <a:solidFill>
                  <a:schemeClr val="tx2">
                    <a:lumMod val="90000"/>
                    <a:lumOff val="10000"/>
                  </a:schemeClr>
                </a:solidFill>
                <a:latin typeface="Trebuchet MS" panose="020B0603020202020204" pitchFamily="34" charset="0"/>
              </a:rPr>
              <a:t>If the invoice is received in your department, it is better to have the approval signed directly on the invoice and then forward to AP.</a:t>
            </a:r>
          </a:p>
          <a:p>
            <a:endParaRPr lang="en-US" dirty="0" smtClean="0">
              <a:solidFill>
                <a:schemeClr val="tx2">
                  <a:lumMod val="90000"/>
                  <a:lumOff val="10000"/>
                </a:schemeClr>
              </a:solidFill>
              <a:latin typeface="Trebuchet MS" panose="020B0603020202020204" pitchFamily="34" charset="0"/>
            </a:endParaRPr>
          </a:p>
          <a:p>
            <a:r>
              <a:rPr lang="en-US" b="1" dirty="0" smtClean="0">
                <a:solidFill>
                  <a:schemeClr val="accent1">
                    <a:lumMod val="75000"/>
                  </a:schemeClr>
                </a:solidFill>
              </a:rPr>
              <a:t>If you are sent an email directly from AP, please respond to that email and do not re-send anything through </a:t>
            </a:r>
            <a:r>
              <a:rPr lang="en-US" b="1" dirty="0" smtClean="0">
                <a:solidFill>
                  <a:schemeClr val="accent1">
                    <a:lumMod val="75000"/>
                  </a:schemeClr>
                </a:solidFill>
                <a:hlinkClick r:id="rId2"/>
              </a:rPr>
              <a:t>apinvoices@coastal.edu</a:t>
            </a:r>
            <a:r>
              <a:rPr lang="en-US" b="1" dirty="0" smtClean="0">
                <a:solidFill>
                  <a:schemeClr val="accent1">
                    <a:lumMod val="75000"/>
                  </a:schemeClr>
                </a:solidFill>
              </a:rPr>
              <a:t>. We will let you know exactly what we need.</a:t>
            </a:r>
          </a:p>
          <a:p>
            <a:endParaRPr lang="en-US" dirty="0" smtClean="0">
              <a:solidFill>
                <a:schemeClr val="accent1">
                  <a:lumMod val="75000"/>
                </a:schemeClr>
              </a:solidFill>
            </a:endParaRPr>
          </a:p>
          <a:p>
            <a:r>
              <a:rPr lang="en-US" dirty="0" smtClean="0">
                <a:solidFill>
                  <a:schemeClr val="tx2">
                    <a:lumMod val="90000"/>
                    <a:lumOff val="10000"/>
                  </a:schemeClr>
                </a:solidFill>
                <a:latin typeface="Arial" panose="020B0604020202020204" pitchFamily="34" charset="0"/>
                <a:cs typeface="Arial" panose="020B0604020202020204" pitchFamily="34" charset="0"/>
              </a:rPr>
              <a:t>Direct link to Perceptive Software: </a:t>
            </a:r>
            <a:r>
              <a:rPr lang="en-US" dirty="0">
                <a:solidFill>
                  <a:schemeClr val="tx2">
                    <a:lumMod val="90000"/>
                    <a:lumOff val="10000"/>
                  </a:schemeClr>
                </a:solidFill>
                <a:latin typeface="Arial" panose="020B0604020202020204" pitchFamily="34" charset="0"/>
                <a:cs typeface="Arial" panose="020B0604020202020204" pitchFamily="34" charset="0"/>
                <a:hlinkClick r:id="rId6"/>
              </a:rPr>
              <a:t>https://img.coastal.edu:8443/experience/#</a:t>
            </a:r>
            <a:r>
              <a:rPr lang="en-US" dirty="0" smtClean="0">
                <a:solidFill>
                  <a:schemeClr val="tx2">
                    <a:lumMod val="90000"/>
                    <a:lumOff val="10000"/>
                  </a:schemeClr>
                </a:solidFill>
                <a:latin typeface="Arial" panose="020B0604020202020204" pitchFamily="34" charset="0"/>
                <a:cs typeface="Arial" panose="020B0604020202020204" pitchFamily="34" charset="0"/>
                <a:hlinkClick r:id="rId6"/>
              </a:rPr>
              <a:t>login</a:t>
            </a:r>
            <a:endParaRPr lang="en-US" dirty="0" smtClean="0">
              <a:solidFill>
                <a:schemeClr val="tx2">
                  <a:lumMod val="90000"/>
                  <a:lumOff val="10000"/>
                </a:schemeClr>
              </a:solidFill>
              <a:latin typeface="Arial" panose="020B0604020202020204" pitchFamily="34" charset="0"/>
              <a:cs typeface="Arial" panose="020B0604020202020204" pitchFamily="34" charset="0"/>
            </a:endParaRPr>
          </a:p>
          <a:p>
            <a:endParaRPr lang="en-US" dirty="0">
              <a:solidFill>
                <a:schemeClr val="tx2">
                  <a:lumMod val="90000"/>
                  <a:lumOff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2474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Wrap Up</a:t>
            </a:r>
            <a:endParaRPr lang="en-US" dirty="0"/>
          </a:p>
        </p:txBody>
      </p:sp>
      <p:sp>
        <p:nvSpPr>
          <p:cNvPr id="5" name="TextBox 4"/>
          <p:cNvSpPr txBox="1"/>
          <p:nvPr/>
        </p:nvSpPr>
        <p:spPr>
          <a:xfrm>
            <a:off x="2309567" y="2130458"/>
            <a:ext cx="6620980" cy="3046988"/>
          </a:xfrm>
          <a:prstGeom prst="rect">
            <a:avLst/>
          </a:prstGeom>
          <a:noFill/>
        </p:spPr>
        <p:txBody>
          <a:bodyPr wrap="none" rtlCol="0">
            <a:spAutoFit/>
          </a:bodyPr>
          <a:lstStyle/>
          <a:p>
            <a:r>
              <a:rPr lang="en-US" sz="2400" dirty="0" smtClean="0"/>
              <a:t>Questions?</a:t>
            </a:r>
          </a:p>
          <a:p>
            <a:endParaRPr lang="en-US" sz="2400" dirty="0"/>
          </a:p>
          <a:p>
            <a:endParaRPr lang="en-US" sz="2400" dirty="0" smtClean="0"/>
          </a:p>
          <a:p>
            <a:r>
              <a:rPr lang="en-US" sz="2400" dirty="0" smtClean="0"/>
              <a:t>Other suggested training classes??</a:t>
            </a:r>
          </a:p>
          <a:p>
            <a:endParaRPr lang="en-US" sz="2400" dirty="0"/>
          </a:p>
          <a:p>
            <a:endParaRPr lang="en-US" sz="2400" dirty="0" smtClean="0"/>
          </a:p>
          <a:p>
            <a:r>
              <a:rPr lang="en-US" sz="2400" dirty="0" smtClean="0"/>
              <a:t>Feel free to stop by to introduce yourself </a:t>
            </a:r>
          </a:p>
          <a:p>
            <a:r>
              <a:rPr lang="en-US" sz="2400" dirty="0"/>
              <a:t>a</a:t>
            </a:r>
            <a:r>
              <a:rPr lang="en-US" sz="2400" dirty="0" smtClean="0"/>
              <a:t>nd meet the Accounts Payable staff. </a:t>
            </a:r>
            <a:endParaRPr lang="en-US" sz="2400" dirty="0"/>
          </a:p>
        </p:txBody>
      </p:sp>
    </p:spTree>
    <p:extLst>
      <p:ext uri="{BB962C8B-B14F-4D97-AF65-F5344CB8AC3E}">
        <p14:creationId xmlns:p14="http://schemas.microsoft.com/office/powerpoint/2010/main" val="1120107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z="3200" dirty="0"/>
              <a:t>Where is Accounts Payable located?</a:t>
            </a:r>
          </a:p>
        </p:txBody>
      </p:sp>
      <p:sp>
        <p:nvSpPr>
          <p:cNvPr id="4099" name="Rectangle 3"/>
          <p:cNvSpPr>
            <a:spLocks noGrp="1" noChangeArrowheads="1"/>
          </p:cNvSpPr>
          <p:nvPr>
            <p:ph type="body" idx="1"/>
          </p:nvPr>
        </p:nvSpPr>
        <p:spPr>
          <a:xfrm>
            <a:off x="1826684" y="2225094"/>
            <a:ext cx="6695147" cy="1557010"/>
          </a:xfrm>
        </p:spPr>
        <p:txBody>
          <a:bodyPr/>
          <a:lstStyle/>
          <a:p>
            <a:pPr algn="ctr">
              <a:buFont typeface="Wingdings" panose="05000000000000000000" pitchFamily="2" charset="2"/>
              <a:buNone/>
            </a:pPr>
            <a:r>
              <a:rPr lang="en-US" altLang="en-US" dirty="0" smtClean="0"/>
              <a:t>290 Allied Dr.</a:t>
            </a:r>
          </a:p>
          <a:p>
            <a:pPr algn="ctr">
              <a:buFont typeface="Wingdings" panose="05000000000000000000" pitchFamily="2" charset="2"/>
              <a:buNone/>
            </a:pPr>
            <a:r>
              <a:rPr lang="en-US" altLang="en-US" dirty="0" smtClean="0"/>
              <a:t>Conway, SC 29526</a:t>
            </a:r>
          </a:p>
          <a:p>
            <a:pPr algn="ctr">
              <a:buFont typeface="Wingdings" panose="05000000000000000000" pitchFamily="2" charset="2"/>
              <a:buNone/>
            </a:pPr>
            <a:endParaRPr lang="en-US" altLang="en-US" dirty="0" smtClean="0"/>
          </a:p>
        </p:txBody>
      </p:sp>
      <p:sp>
        <p:nvSpPr>
          <p:cNvPr id="2" name="TextBox 1"/>
          <p:cNvSpPr txBox="1"/>
          <p:nvPr/>
        </p:nvSpPr>
        <p:spPr>
          <a:xfrm>
            <a:off x="1008668" y="4562574"/>
            <a:ext cx="9200561"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TextBox 2"/>
          <p:cNvSpPr txBox="1"/>
          <p:nvPr/>
        </p:nvSpPr>
        <p:spPr>
          <a:xfrm>
            <a:off x="1112363" y="4077623"/>
            <a:ext cx="184731" cy="400110"/>
          </a:xfrm>
          <a:prstGeom prst="rect">
            <a:avLst/>
          </a:prstGeom>
          <a:noFill/>
        </p:spPr>
        <p:txBody>
          <a:bodyPr wrap="none" rtlCol="0">
            <a:spAutoFit/>
          </a:bodyPr>
          <a:lstStyle/>
          <a:p>
            <a:endParaRPr lang="en-US" sz="2000" b="1" dirty="0"/>
          </a:p>
        </p:txBody>
      </p:sp>
    </p:spTree>
    <p:extLst>
      <p:ext uri="{BB962C8B-B14F-4D97-AF65-F5344CB8AC3E}">
        <p14:creationId xmlns:p14="http://schemas.microsoft.com/office/powerpoint/2010/main" val="30081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13" y="514351"/>
            <a:ext cx="1184433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5" name="Rectangle 4"/>
          <p:cNvSpPr/>
          <p:nvPr/>
        </p:nvSpPr>
        <p:spPr>
          <a:xfrm>
            <a:off x="2623793" y="775961"/>
            <a:ext cx="6096000" cy="923330"/>
          </a:xfrm>
          <a:prstGeom prst="rect">
            <a:avLst/>
          </a:prstGeom>
        </p:spPr>
        <p:txBody>
          <a:bodyPr>
            <a:spAutoFit/>
          </a:bodyPr>
          <a:lstStyle/>
          <a:p>
            <a:r>
              <a:rPr lang="en-US" sz="5400" b="1" dirty="0" smtClean="0">
                <a:latin typeface="Arial" panose="020B0604020202020204" pitchFamily="34" charset="0"/>
              </a:rPr>
              <a:t>Training Agenda</a:t>
            </a:r>
            <a:endParaRPr lang="en-US" sz="5400" b="1" dirty="0">
              <a:latin typeface="Arial" panose="020B0604020202020204" pitchFamily="34" charset="0"/>
            </a:endParaRPr>
          </a:p>
        </p:txBody>
      </p:sp>
      <p:sp>
        <p:nvSpPr>
          <p:cNvPr id="7" name="TextBox 6"/>
          <p:cNvSpPr txBox="1"/>
          <p:nvPr/>
        </p:nvSpPr>
        <p:spPr>
          <a:xfrm>
            <a:off x="2092750" y="2205998"/>
            <a:ext cx="7216271" cy="2554545"/>
          </a:xfrm>
          <a:prstGeom prst="rect">
            <a:avLst/>
          </a:prstGeom>
          <a:noFill/>
        </p:spPr>
        <p:txBody>
          <a:bodyPr wrap="none" rtlCol="0">
            <a:spAutoFit/>
          </a:bodyPr>
          <a:lstStyle/>
          <a:p>
            <a:pPr marL="285750" indent="-285750">
              <a:buFont typeface="Arial" panose="020B0604020202020204" pitchFamily="34" charset="0"/>
              <a:buChar char="•"/>
            </a:pPr>
            <a:r>
              <a:rPr lang="en-US" sz="3200" dirty="0" smtClean="0"/>
              <a:t>Accounts Payable</a:t>
            </a:r>
          </a:p>
          <a:p>
            <a:pPr marL="285750" indent="-285750">
              <a:buFont typeface="Arial" panose="020B0604020202020204" pitchFamily="34" charset="0"/>
              <a:buChar char="•"/>
            </a:pPr>
            <a:r>
              <a:rPr lang="en-US" sz="3200" dirty="0" smtClean="0"/>
              <a:t>University Travel</a:t>
            </a:r>
          </a:p>
          <a:p>
            <a:pPr marL="285750" indent="-285750">
              <a:buFont typeface="Arial" panose="020B0604020202020204" pitchFamily="34" charset="0"/>
              <a:buChar char="•"/>
            </a:pPr>
            <a:r>
              <a:rPr lang="en-US" sz="3200" dirty="0" smtClean="0"/>
              <a:t>Required Forms and Documents </a:t>
            </a:r>
          </a:p>
          <a:p>
            <a:pPr marL="285750" indent="-285750">
              <a:buFont typeface="Arial" panose="020B0604020202020204" pitchFamily="34" charset="0"/>
              <a:buChar char="•"/>
            </a:pPr>
            <a:r>
              <a:rPr lang="en-US" sz="3200" dirty="0" smtClean="0"/>
              <a:t>Corporate Travel Card</a:t>
            </a:r>
          </a:p>
          <a:p>
            <a:pPr marL="285750" indent="-285750">
              <a:buFont typeface="Arial" panose="020B0604020202020204" pitchFamily="34" charset="0"/>
              <a:buChar char="•"/>
            </a:pPr>
            <a:r>
              <a:rPr lang="en-US" sz="3200" dirty="0" smtClean="0"/>
              <a:t>Q&amp;A </a:t>
            </a:r>
            <a:endParaRPr lang="en-US" sz="3200" dirty="0"/>
          </a:p>
        </p:txBody>
      </p:sp>
    </p:spTree>
    <p:extLst>
      <p:ext uri="{BB962C8B-B14F-4D97-AF65-F5344CB8AC3E}">
        <p14:creationId xmlns:p14="http://schemas.microsoft.com/office/powerpoint/2010/main" val="4156009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26682" y="772965"/>
            <a:ext cx="9751483" cy="603348"/>
          </a:xfrm>
        </p:spPr>
        <p:txBody>
          <a:bodyPr/>
          <a:lstStyle/>
          <a:p>
            <a:r>
              <a:rPr lang="en-US" altLang="en-US" sz="3200" dirty="0"/>
              <a:t>Payment Methods</a:t>
            </a:r>
          </a:p>
        </p:txBody>
      </p:sp>
      <p:sp>
        <p:nvSpPr>
          <p:cNvPr id="14339" name="Rectangle 3"/>
          <p:cNvSpPr>
            <a:spLocks noGrp="1" noChangeArrowheads="1"/>
          </p:cNvSpPr>
          <p:nvPr>
            <p:ph type="body" idx="1"/>
          </p:nvPr>
        </p:nvSpPr>
        <p:spPr>
          <a:xfrm>
            <a:off x="1402477" y="1534981"/>
            <a:ext cx="9751483" cy="5030787"/>
          </a:xfrm>
        </p:spPr>
        <p:txBody>
          <a:bodyPr/>
          <a:lstStyle/>
          <a:p>
            <a:pPr lvl="1"/>
            <a:r>
              <a:rPr lang="en-US" altLang="en-US" sz="2000" dirty="0" smtClean="0"/>
              <a:t>Check</a:t>
            </a:r>
            <a:r>
              <a:rPr lang="en-US" altLang="en-US" dirty="0" smtClean="0"/>
              <a:t> </a:t>
            </a:r>
          </a:p>
          <a:p>
            <a:pPr lvl="2"/>
            <a:r>
              <a:rPr lang="en-US" altLang="en-US" sz="1400" dirty="0"/>
              <a:t> C</a:t>
            </a:r>
            <a:r>
              <a:rPr lang="en-US" altLang="en-US" sz="1400" dirty="0" smtClean="0"/>
              <a:t>hecks are processed once a week, normally on Thursdays</a:t>
            </a:r>
            <a:endParaRPr lang="en-US" altLang="en-US" sz="1400" dirty="0"/>
          </a:p>
          <a:p>
            <a:pPr lvl="1"/>
            <a:r>
              <a:rPr lang="en-US" altLang="en-US" sz="2000" dirty="0" smtClean="0"/>
              <a:t>Direct Deposit</a:t>
            </a:r>
          </a:p>
          <a:p>
            <a:pPr lvl="2"/>
            <a:r>
              <a:rPr lang="en-US" altLang="en-US" sz="1400" dirty="0"/>
              <a:t>Employee reimbursements will be direct deposited into the bank account on file for payroll direct deposit.</a:t>
            </a:r>
          </a:p>
          <a:p>
            <a:pPr lvl="2"/>
            <a:r>
              <a:rPr lang="en-US" altLang="en-US" sz="1400" dirty="0" smtClean="0"/>
              <a:t>Non-employees </a:t>
            </a:r>
            <a:r>
              <a:rPr lang="en-US" altLang="en-US" sz="1400" dirty="0"/>
              <a:t>will be paid with a </a:t>
            </a:r>
            <a:r>
              <a:rPr lang="en-US" altLang="en-US" sz="1400" dirty="0" smtClean="0"/>
              <a:t>check or through Paymode-X.</a:t>
            </a:r>
            <a:endParaRPr lang="en-US" altLang="en-US" sz="1400" dirty="0"/>
          </a:p>
          <a:p>
            <a:pPr lvl="2"/>
            <a:r>
              <a:rPr lang="en-US" altLang="en-US" sz="1400" dirty="0" smtClean="0"/>
              <a:t>Students </a:t>
            </a:r>
            <a:r>
              <a:rPr lang="en-US" altLang="en-US" sz="1400" dirty="0"/>
              <a:t>will be paid with a check unless they have set up direct deposit on WebAdvisor.</a:t>
            </a:r>
          </a:p>
          <a:p>
            <a:pPr lvl="1"/>
            <a:r>
              <a:rPr lang="en-US" altLang="en-US" sz="2000" dirty="0" smtClean="0"/>
              <a:t>Wire</a:t>
            </a:r>
            <a:endParaRPr lang="en-US" altLang="en-US" sz="2000" dirty="0"/>
          </a:p>
          <a:p>
            <a:pPr lvl="2"/>
            <a:r>
              <a:rPr lang="en-US" altLang="en-US" sz="1400" dirty="0" smtClean="0"/>
              <a:t>Vendors may be paid by wire transfer.  Wire information must be provided to Accounts Payable </a:t>
            </a:r>
            <a:r>
              <a:rPr lang="en-US" altLang="en-US" sz="1400" dirty="0"/>
              <a:t>when submitting the invoice for payment</a:t>
            </a:r>
            <a:r>
              <a:rPr lang="en-US" altLang="en-US" sz="1400" dirty="0" smtClean="0"/>
              <a:t>.  The Office of Financial Services staff will verify the information before wiring funds.</a:t>
            </a:r>
            <a:endParaRPr lang="en-US" altLang="en-US" sz="1400" dirty="0"/>
          </a:p>
          <a:p>
            <a:pPr lvl="3"/>
            <a:r>
              <a:rPr lang="en-US" altLang="en-US" sz="1400" dirty="0" smtClean="0"/>
              <a:t>Required </a:t>
            </a:r>
            <a:r>
              <a:rPr lang="en-US" altLang="en-US" sz="1400" dirty="0"/>
              <a:t>Information:</a:t>
            </a:r>
          </a:p>
          <a:p>
            <a:pPr lvl="4"/>
            <a:r>
              <a:rPr lang="en-US" altLang="en-US" sz="1400" dirty="0" smtClean="0"/>
              <a:t>Financial Institution </a:t>
            </a:r>
            <a:r>
              <a:rPr lang="en-US" altLang="en-US" sz="1400" dirty="0"/>
              <a:t>Name</a:t>
            </a:r>
          </a:p>
          <a:p>
            <a:pPr lvl="4"/>
            <a:r>
              <a:rPr lang="en-US" altLang="en-US" sz="1400" dirty="0"/>
              <a:t>ABA Routing </a:t>
            </a:r>
            <a:r>
              <a:rPr lang="en-US" altLang="en-US" sz="1400" dirty="0" smtClean="0"/>
              <a:t>Number or SWIFT Code</a:t>
            </a:r>
            <a:endParaRPr lang="en-US" altLang="en-US" sz="1400" dirty="0"/>
          </a:p>
          <a:p>
            <a:pPr lvl="4"/>
            <a:r>
              <a:rPr lang="en-US" altLang="en-US" sz="1400" dirty="0"/>
              <a:t>Bank Account </a:t>
            </a:r>
            <a:r>
              <a:rPr lang="en-US" altLang="en-US" sz="1400" dirty="0" smtClean="0"/>
              <a:t>Number or IBAN</a:t>
            </a:r>
          </a:p>
          <a:p>
            <a:pPr lvl="4"/>
            <a:r>
              <a:rPr lang="en-US" altLang="en-US" sz="1400" dirty="0" smtClean="0"/>
              <a:t>Payee’s Bank Account Name</a:t>
            </a:r>
            <a:endParaRPr lang="en-US" altLang="en-US" sz="1400" dirty="0"/>
          </a:p>
          <a:p>
            <a:pPr marL="457200" lvl="1" indent="0">
              <a:buNone/>
            </a:pPr>
            <a:endParaRPr lang="en-US" altLang="en-US" dirty="0"/>
          </a:p>
          <a:p>
            <a:pPr>
              <a:buFont typeface="Wingdings" panose="05000000000000000000" pitchFamily="2" charset="2"/>
              <a:buNone/>
            </a:pPr>
            <a:endParaRPr lang="en-US" altLang="en-US" dirty="0"/>
          </a:p>
        </p:txBody>
      </p:sp>
    </p:spTree>
    <p:extLst>
      <p:ext uri="{BB962C8B-B14F-4D97-AF65-F5344CB8AC3E}">
        <p14:creationId xmlns:p14="http://schemas.microsoft.com/office/powerpoint/2010/main" val="3693818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z="3200" dirty="0"/>
              <a:t>What form do I need to pay an invoice?</a:t>
            </a:r>
          </a:p>
        </p:txBody>
      </p:sp>
      <p:sp>
        <p:nvSpPr>
          <p:cNvPr id="11267" name="Rectangle 3"/>
          <p:cNvSpPr>
            <a:spLocks noGrp="1" noChangeArrowheads="1"/>
          </p:cNvSpPr>
          <p:nvPr>
            <p:ph type="body" idx="1"/>
          </p:nvPr>
        </p:nvSpPr>
        <p:spPr>
          <a:xfrm>
            <a:off x="1670821" y="1546658"/>
            <a:ext cx="9751483" cy="4698278"/>
          </a:xfrm>
        </p:spPr>
        <p:txBody>
          <a:bodyPr/>
          <a:lstStyle/>
          <a:p>
            <a:pPr>
              <a:lnSpc>
                <a:spcPct val="80000"/>
              </a:lnSpc>
              <a:buFont typeface="Wingdings" panose="05000000000000000000" pitchFamily="2" charset="2"/>
              <a:buNone/>
            </a:pPr>
            <a:r>
              <a:rPr lang="en-US" altLang="en-US" sz="1700" dirty="0"/>
              <a:t>			</a:t>
            </a:r>
            <a:endParaRPr lang="en-US" altLang="en-US" sz="1700" u="sng" dirty="0"/>
          </a:p>
          <a:p>
            <a:pPr>
              <a:lnSpc>
                <a:spcPct val="80000"/>
              </a:lnSpc>
              <a:buFont typeface="Wingdings" panose="05000000000000000000" pitchFamily="2" charset="2"/>
              <a:buNone/>
            </a:pPr>
            <a:endParaRPr lang="en-US" altLang="en-US" sz="1600" dirty="0"/>
          </a:p>
          <a:p>
            <a:pPr lvl="1">
              <a:lnSpc>
                <a:spcPct val="80000"/>
              </a:lnSpc>
            </a:pPr>
            <a:r>
              <a:rPr lang="en-US" altLang="en-US" sz="1600" b="1" dirty="0" smtClean="0"/>
              <a:t>Non-PO invoices </a:t>
            </a:r>
            <a:r>
              <a:rPr lang="en-US" altLang="en-US" sz="1600" dirty="0"/>
              <a:t>should be paid on your p-card if it is an allowable p-card expense, and the vendor accepts credit card </a:t>
            </a:r>
            <a:r>
              <a:rPr lang="en-US" altLang="en-US" sz="1600" dirty="0" smtClean="0"/>
              <a:t>payments.  If </a:t>
            </a:r>
            <a:r>
              <a:rPr lang="en-US" altLang="en-US" sz="1600" dirty="0"/>
              <a:t>payment can not be made with p-card:  No form </a:t>
            </a:r>
            <a:r>
              <a:rPr lang="en-US" altLang="en-US" sz="1600" dirty="0" smtClean="0"/>
              <a:t>is necessary</a:t>
            </a:r>
            <a:r>
              <a:rPr lang="en-US" altLang="en-US" sz="1600" dirty="0"/>
              <a:t>.  Budget officer writes account number to be charged on the invoice, signs, and forwards invoice to AP</a:t>
            </a:r>
            <a:r>
              <a:rPr lang="en-US" altLang="en-US" sz="1600" dirty="0" smtClean="0"/>
              <a:t>. (email to </a:t>
            </a:r>
            <a:r>
              <a:rPr lang="en-US" altLang="en-US" sz="1600" dirty="0" smtClean="0">
                <a:hlinkClick r:id="rId2"/>
              </a:rPr>
              <a:t>apinvoices@coastal.edu</a:t>
            </a:r>
            <a:r>
              <a:rPr lang="en-US" altLang="en-US" sz="1600" dirty="0" smtClean="0"/>
              <a:t>). </a:t>
            </a:r>
          </a:p>
          <a:p>
            <a:pPr lvl="1">
              <a:lnSpc>
                <a:spcPct val="80000"/>
              </a:lnSpc>
            </a:pPr>
            <a:endParaRPr lang="en-US" altLang="en-US" sz="1600" dirty="0"/>
          </a:p>
          <a:p>
            <a:pPr lvl="1">
              <a:lnSpc>
                <a:spcPct val="80000"/>
              </a:lnSpc>
            </a:pPr>
            <a:r>
              <a:rPr lang="en-US" altLang="en-US" sz="1600" dirty="0" smtClean="0"/>
              <a:t>No form is necessary for </a:t>
            </a:r>
            <a:r>
              <a:rPr lang="en-US" altLang="en-US" sz="1600" b="1" dirty="0" smtClean="0"/>
              <a:t>PO Invoices</a:t>
            </a:r>
            <a:r>
              <a:rPr lang="en-US" altLang="en-US" sz="1600" dirty="0" smtClean="0"/>
              <a:t>. </a:t>
            </a:r>
            <a:r>
              <a:rPr lang="en-US" altLang="en-US" sz="1600" dirty="0"/>
              <a:t>Send the invoice to </a:t>
            </a:r>
            <a:r>
              <a:rPr lang="en-US" altLang="en-US" sz="1600" dirty="0">
                <a:hlinkClick r:id="rId2"/>
              </a:rPr>
              <a:t>apinvoices@coastal.edu</a:t>
            </a:r>
            <a:r>
              <a:rPr lang="en-US" altLang="en-US" sz="1600" dirty="0"/>
              <a:t> and notify Central Receiving that merchandise or service has been received</a:t>
            </a:r>
            <a:r>
              <a:rPr lang="en-US" altLang="en-US" sz="1600" dirty="0" smtClean="0"/>
              <a:t>.</a:t>
            </a:r>
          </a:p>
          <a:p>
            <a:pPr lvl="1">
              <a:lnSpc>
                <a:spcPct val="80000"/>
              </a:lnSpc>
            </a:pPr>
            <a:endParaRPr lang="en-US" altLang="en-US" sz="1600" dirty="0"/>
          </a:p>
          <a:p>
            <a:pPr lvl="1">
              <a:lnSpc>
                <a:spcPct val="80000"/>
              </a:lnSpc>
            </a:pPr>
            <a:r>
              <a:rPr lang="en-US" altLang="en-US" sz="1600" dirty="0"/>
              <a:t>No form is necessary for </a:t>
            </a:r>
            <a:r>
              <a:rPr lang="en-US" altLang="en-US" sz="1600" b="1" dirty="0" smtClean="0"/>
              <a:t>BPO </a:t>
            </a:r>
            <a:r>
              <a:rPr lang="en-US" altLang="en-US" sz="1600" b="1" dirty="0"/>
              <a:t>Invoices</a:t>
            </a:r>
            <a:r>
              <a:rPr lang="en-US" altLang="en-US" sz="1600" dirty="0"/>
              <a:t>. </a:t>
            </a:r>
            <a:r>
              <a:rPr lang="en-US" altLang="en-US" sz="1600" dirty="0" smtClean="0"/>
              <a:t>Budget </a:t>
            </a:r>
            <a:r>
              <a:rPr lang="en-US" altLang="en-US" sz="1600" dirty="0"/>
              <a:t>officer writes </a:t>
            </a:r>
            <a:r>
              <a:rPr lang="en-US" altLang="en-US" sz="1600" dirty="0" smtClean="0"/>
              <a:t>BPO number </a:t>
            </a:r>
            <a:r>
              <a:rPr lang="en-US" altLang="en-US" sz="1600" dirty="0"/>
              <a:t>on the invoice, signs, and forwards invoice to </a:t>
            </a:r>
            <a:r>
              <a:rPr lang="en-US" altLang="en-US" sz="1600" dirty="0" smtClean="0">
                <a:hlinkClick r:id="rId2"/>
              </a:rPr>
              <a:t>apinvoices@coastal.edu</a:t>
            </a:r>
            <a:r>
              <a:rPr lang="en-US" altLang="en-US" sz="1600" dirty="0"/>
              <a:t>.</a:t>
            </a:r>
          </a:p>
          <a:p>
            <a:pPr lvl="1">
              <a:lnSpc>
                <a:spcPct val="80000"/>
              </a:lnSpc>
            </a:pPr>
            <a:endParaRPr lang="en-US" altLang="en-US" sz="1600" dirty="0" smtClean="0"/>
          </a:p>
          <a:p>
            <a:pPr lvl="1">
              <a:lnSpc>
                <a:spcPct val="80000"/>
              </a:lnSpc>
            </a:pPr>
            <a:endParaRPr lang="en-US" altLang="en-US" sz="1600" dirty="0" smtClean="0"/>
          </a:p>
          <a:p>
            <a:pPr lvl="1">
              <a:lnSpc>
                <a:spcPct val="80000"/>
              </a:lnSpc>
            </a:pPr>
            <a:r>
              <a:rPr lang="en-US" altLang="en-US" sz="1600" dirty="0" smtClean="0"/>
              <a:t>Reminder</a:t>
            </a:r>
            <a:r>
              <a:rPr lang="en-US" altLang="en-US" sz="1600" dirty="0"/>
              <a:t>:  Purchases</a:t>
            </a:r>
            <a:r>
              <a:rPr lang="en-US" altLang="en-US" sz="1600" i="1" dirty="0"/>
              <a:t> </a:t>
            </a:r>
            <a:r>
              <a:rPr lang="en-US" altLang="en-US" sz="1600" dirty="0"/>
              <a:t>for goods and services must be on state contract. </a:t>
            </a:r>
            <a:r>
              <a:rPr lang="en-US" altLang="en-US" sz="1600" dirty="0" smtClean="0"/>
              <a:t> </a:t>
            </a:r>
            <a:r>
              <a:rPr lang="en-US" altLang="en-US" sz="1600" dirty="0"/>
              <a:t>Information regarding state contracts and approved vendors</a:t>
            </a:r>
            <a:r>
              <a:rPr lang="en-US" altLang="en-US" sz="1600" i="1" dirty="0"/>
              <a:t> </a:t>
            </a:r>
            <a:r>
              <a:rPr lang="en-US" altLang="en-US" sz="1600" dirty="0"/>
              <a:t>may be accessed on the Procurement </a:t>
            </a:r>
            <a:r>
              <a:rPr lang="en-US" altLang="en-US" sz="1600" dirty="0" smtClean="0"/>
              <a:t>website:	 </a:t>
            </a:r>
            <a:r>
              <a:rPr lang="en-US" altLang="en-US" sz="1600" dirty="0">
                <a:hlinkClick r:id="rId3"/>
              </a:rPr>
              <a:t>https://www.coastal.edu/procurement/facultystaff/statecontracts</a:t>
            </a:r>
            <a:r>
              <a:rPr lang="en-US" altLang="en-US" sz="1600" dirty="0" smtClean="0">
                <a:hlinkClick r:id="rId3"/>
              </a:rPr>
              <a:t>/</a:t>
            </a:r>
            <a:endParaRPr lang="en-US" altLang="en-US" sz="1600" dirty="0" smtClean="0"/>
          </a:p>
          <a:p>
            <a:pPr lvl="1">
              <a:lnSpc>
                <a:spcPct val="80000"/>
              </a:lnSpc>
            </a:pPr>
            <a:endParaRPr lang="en-US" altLang="en-US" sz="1600" i="1" dirty="0" smtClean="0"/>
          </a:p>
          <a:p>
            <a:pPr lvl="1">
              <a:lnSpc>
                <a:spcPct val="80000"/>
              </a:lnSpc>
            </a:pPr>
            <a:endParaRPr lang="en-US" altLang="en-US" sz="1200" dirty="0"/>
          </a:p>
          <a:p>
            <a:pPr>
              <a:lnSpc>
                <a:spcPct val="80000"/>
              </a:lnSpc>
              <a:buFont typeface="Wingdings" panose="05000000000000000000" pitchFamily="2" charset="2"/>
              <a:buNone/>
            </a:pPr>
            <a:endParaRPr lang="en-US" altLang="en-US" sz="1200" dirty="0"/>
          </a:p>
          <a:p>
            <a:pPr marL="457200" lvl="1" indent="0">
              <a:lnSpc>
                <a:spcPct val="80000"/>
              </a:lnSpc>
              <a:buNone/>
            </a:pPr>
            <a:endParaRPr lang="en-US" altLang="en-US" sz="1200" dirty="0" smtClean="0"/>
          </a:p>
          <a:p>
            <a:pPr marL="457200" lvl="1" indent="0">
              <a:lnSpc>
                <a:spcPct val="80000"/>
              </a:lnSpc>
              <a:buNone/>
            </a:pPr>
            <a:endParaRPr lang="en-US" altLang="en-US" sz="1200" i="1" dirty="0">
              <a:hlinkClick r:id="rId4"/>
            </a:endParaRPr>
          </a:p>
          <a:p>
            <a:pPr lvl="1">
              <a:lnSpc>
                <a:spcPct val="80000"/>
              </a:lnSpc>
              <a:buFont typeface="Wingdings" panose="05000000000000000000" pitchFamily="2" charset="2"/>
              <a:buNone/>
            </a:pPr>
            <a:endParaRPr lang="en-US" altLang="en-US" sz="800" dirty="0"/>
          </a:p>
          <a:p>
            <a:pPr lvl="1">
              <a:lnSpc>
                <a:spcPct val="80000"/>
              </a:lnSpc>
              <a:buFont typeface="Wingdings" panose="05000000000000000000" pitchFamily="2" charset="2"/>
              <a:buNone/>
            </a:pPr>
            <a:r>
              <a:rPr lang="en-US" altLang="en-US" sz="1500" dirty="0"/>
              <a:t>			</a:t>
            </a:r>
            <a:endParaRPr lang="en-US" altLang="en-US" sz="1200" dirty="0"/>
          </a:p>
        </p:txBody>
      </p:sp>
    </p:spTree>
    <p:extLst>
      <p:ext uri="{BB962C8B-B14F-4D97-AF65-F5344CB8AC3E}">
        <p14:creationId xmlns:p14="http://schemas.microsoft.com/office/powerpoint/2010/main" val="3241729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200" dirty="0"/>
              <a:t>What form do I need to get reimbursed for Non-travel expenses?</a:t>
            </a:r>
          </a:p>
        </p:txBody>
      </p:sp>
      <p:sp>
        <p:nvSpPr>
          <p:cNvPr id="7171" name="Rectangle 3"/>
          <p:cNvSpPr>
            <a:spLocks noGrp="1" noChangeArrowheads="1"/>
          </p:cNvSpPr>
          <p:nvPr>
            <p:ph type="body" idx="1"/>
          </p:nvPr>
        </p:nvSpPr>
        <p:spPr/>
        <p:txBody>
          <a:bodyPr/>
          <a:lstStyle/>
          <a:p>
            <a:pPr>
              <a:lnSpc>
                <a:spcPct val="80000"/>
              </a:lnSpc>
              <a:buFont typeface="Wingdings" panose="05000000000000000000" pitchFamily="2" charset="2"/>
              <a:buNone/>
            </a:pPr>
            <a:endParaRPr lang="en-US" altLang="en-US" sz="1600" dirty="0"/>
          </a:p>
          <a:p>
            <a:pPr>
              <a:lnSpc>
                <a:spcPct val="80000"/>
              </a:lnSpc>
            </a:pPr>
            <a:r>
              <a:rPr lang="en-US" altLang="en-US" sz="1800" dirty="0"/>
              <a:t>Reimbursement for expenses that I paid with personal funds</a:t>
            </a:r>
          </a:p>
          <a:p>
            <a:pPr lvl="1">
              <a:lnSpc>
                <a:spcPct val="80000"/>
              </a:lnSpc>
            </a:pPr>
            <a:r>
              <a:rPr lang="en-US" altLang="en-US" sz="1800" dirty="0" smtClean="0"/>
              <a:t>Expense Settlement Form</a:t>
            </a:r>
          </a:p>
          <a:p>
            <a:pPr lvl="1">
              <a:lnSpc>
                <a:spcPct val="80000"/>
              </a:lnSpc>
            </a:pPr>
            <a:r>
              <a:rPr lang="en-US" altLang="en-US" sz="1800" dirty="0" smtClean="0"/>
              <a:t>Note</a:t>
            </a:r>
            <a:r>
              <a:rPr lang="en-US" altLang="en-US" sz="1800" dirty="0"/>
              <a:t>:  </a:t>
            </a:r>
            <a:r>
              <a:rPr lang="en-US" altLang="en-US" sz="1800" dirty="0" smtClean="0"/>
              <a:t>detailed (itemized) </a:t>
            </a:r>
            <a:r>
              <a:rPr lang="en-US" altLang="en-US" sz="1800" dirty="0"/>
              <a:t>receipts must be </a:t>
            </a:r>
            <a:r>
              <a:rPr lang="en-US" altLang="en-US" sz="1800" dirty="0" smtClean="0"/>
              <a:t>submitted which shows proof of payment, and </a:t>
            </a:r>
            <a:r>
              <a:rPr lang="en-US" altLang="en-US" sz="1800" dirty="0"/>
              <a:t>Food Expense Justification </a:t>
            </a:r>
            <a:r>
              <a:rPr lang="en-US" altLang="en-US" sz="1800" dirty="0" smtClean="0"/>
              <a:t>section must be completed if </a:t>
            </a:r>
            <a:r>
              <a:rPr lang="en-US" altLang="en-US" sz="1800" dirty="0"/>
              <a:t>food was </a:t>
            </a:r>
            <a:r>
              <a:rPr lang="en-US" altLang="en-US" sz="1800" dirty="0" smtClean="0"/>
              <a:t>purchased.</a:t>
            </a:r>
          </a:p>
          <a:p>
            <a:pPr lvl="1">
              <a:lnSpc>
                <a:spcPct val="80000"/>
              </a:lnSpc>
            </a:pPr>
            <a:endParaRPr lang="en-US" altLang="en-US" sz="1800" dirty="0"/>
          </a:p>
          <a:p>
            <a:pPr>
              <a:lnSpc>
                <a:spcPct val="80000"/>
              </a:lnSpc>
            </a:pPr>
            <a:r>
              <a:rPr lang="en-US" altLang="en-US" sz="1800" dirty="0" smtClean="0"/>
              <a:t>Reimbursement </a:t>
            </a:r>
            <a:r>
              <a:rPr lang="en-US" altLang="en-US" sz="1800" dirty="0"/>
              <a:t>for local mileage </a:t>
            </a:r>
            <a:r>
              <a:rPr lang="en-US" altLang="en-US" sz="1800" dirty="0" smtClean="0"/>
              <a:t>within </a:t>
            </a:r>
            <a:r>
              <a:rPr lang="en-US" altLang="en-US" sz="1800" dirty="0"/>
              <a:t>a 50 mile radius</a:t>
            </a:r>
          </a:p>
          <a:p>
            <a:pPr lvl="1">
              <a:lnSpc>
                <a:spcPct val="80000"/>
              </a:lnSpc>
            </a:pPr>
            <a:r>
              <a:rPr lang="en-US" altLang="en-US" sz="1800" dirty="0"/>
              <a:t>Local Mileage Reimbursement Log</a:t>
            </a:r>
            <a:br>
              <a:rPr lang="en-US" altLang="en-US" sz="1800" dirty="0"/>
            </a:br>
            <a:endParaRPr lang="en-US" altLang="en-US" sz="1800" dirty="0"/>
          </a:p>
          <a:p>
            <a:pPr>
              <a:lnSpc>
                <a:spcPct val="80000"/>
              </a:lnSpc>
            </a:pPr>
            <a:r>
              <a:rPr lang="en-US" altLang="en-US" sz="1800" dirty="0"/>
              <a:t>Reimbursement for </a:t>
            </a:r>
            <a:r>
              <a:rPr lang="en-US" altLang="en-US" sz="1800" dirty="0" smtClean="0"/>
              <a:t>Relocation Expenses</a:t>
            </a:r>
            <a:endParaRPr lang="en-US" altLang="en-US" sz="1800" dirty="0"/>
          </a:p>
          <a:p>
            <a:pPr lvl="1">
              <a:lnSpc>
                <a:spcPct val="80000"/>
              </a:lnSpc>
            </a:pPr>
            <a:r>
              <a:rPr lang="en-US" altLang="en-US" sz="1800" dirty="0"/>
              <a:t>Relocation Expense </a:t>
            </a:r>
            <a:r>
              <a:rPr lang="en-US" altLang="en-US" sz="1800" dirty="0" smtClean="0"/>
              <a:t>are no longer reimbursed through Accounts Payable. </a:t>
            </a:r>
          </a:p>
          <a:p>
            <a:pPr lvl="1">
              <a:lnSpc>
                <a:spcPct val="80000"/>
              </a:lnSpc>
            </a:pPr>
            <a:r>
              <a:rPr lang="en-US" altLang="en-US" sz="1800" dirty="0" smtClean="0"/>
              <a:t>Contact Belinda Pope in Human Resources.</a:t>
            </a:r>
            <a:endParaRPr lang="en-US" altLang="en-US" sz="1800" dirty="0"/>
          </a:p>
          <a:p>
            <a:pPr lvl="1">
              <a:lnSpc>
                <a:spcPct val="80000"/>
              </a:lnSpc>
              <a:buFont typeface="Wingdings" panose="05000000000000000000" pitchFamily="2" charset="2"/>
              <a:buNone/>
            </a:pPr>
            <a:endParaRPr lang="en-US" altLang="en-US" sz="1400" dirty="0"/>
          </a:p>
        </p:txBody>
      </p:sp>
    </p:spTree>
    <p:extLst>
      <p:ext uri="{BB962C8B-B14F-4D97-AF65-F5344CB8AC3E}">
        <p14:creationId xmlns:p14="http://schemas.microsoft.com/office/powerpoint/2010/main" val="4097297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06661" y="182658"/>
            <a:ext cx="361094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Coastal Carolina University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Expense Settlement Form</a:t>
            </a:r>
            <a:endParaRPr kumimoji="0" lang="en-US" sz="1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6" name="TextBox 5"/>
          <p:cNvSpPr txBox="1"/>
          <p:nvPr/>
        </p:nvSpPr>
        <p:spPr>
          <a:xfrm>
            <a:off x="7063273" y="1155613"/>
            <a:ext cx="4657672" cy="92333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Light" panose="020F0302020204030204"/>
              </a:rPr>
              <a:t>T</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his form </a:t>
            </a:r>
            <a:r>
              <a:rPr lang="en-US" dirty="0" smtClean="0">
                <a:solidFill>
                  <a:prstClr val="black"/>
                </a:solidFill>
                <a:latin typeface="Calibri Light" panose="020F0302020204030204"/>
              </a:rPr>
              <a:t>includes sections for </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Personal Reimbursement, Refund Request, Food Expense Justification, and Travel Reimbursement.</a:t>
            </a: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7" name="TextBox 6"/>
          <p:cNvSpPr txBox="1"/>
          <p:nvPr/>
        </p:nvSpPr>
        <p:spPr>
          <a:xfrm>
            <a:off x="7063273" y="2078943"/>
            <a:ext cx="4657672" cy="4247317"/>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dirty="0" smtClean="0">
                <a:solidFill>
                  <a:prstClr val="black"/>
                </a:solidFill>
                <a:latin typeface="Calibri Light" panose="020F0302020204030204"/>
              </a:rPr>
              <a:t>Explanation of each</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section: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The first section </a:t>
            </a:r>
            <a:r>
              <a:rPr lang="en-US" dirty="0" smtClean="0">
                <a:solidFill>
                  <a:prstClr val="black"/>
                </a:solidFill>
                <a:latin typeface="Calibri Light" panose="020F0302020204030204"/>
              </a:rPr>
              <a:t>includes the payee</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name (including their </a:t>
            </a:r>
            <a:r>
              <a:rPr kumimoji="0" lang="en-US" sz="1800" b="1" i="0" u="sng" strike="noStrike" kern="1200" cap="none" spc="0" normalizeH="0" baseline="0" noProof="0" dirty="0" smtClean="0">
                <a:ln>
                  <a:noFill/>
                </a:ln>
                <a:solidFill>
                  <a:srgbClr val="C00000"/>
                </a:solidFill>
                <a:effectLst/>
                <a:uLnTx/>
                <a:uFillTx/>
                <a:latin typeface="Calibri Light" panose="020F0302020204030204"/>
                <a:ea typeface="+mn-ea"/>
                <a:cs typeface="+mn-cs"/>
              </a:rPr>
              <a:t>Datatel ID number</a:t>
            </a:r>
            <a:r>
              <a:rPr lang="en-US" dirty="0" smtClean="0">
                <a:solidFill>
                  <a:prstClr val="black"/>
                </a:solidFill>
                <a:latin typeface="Calibri Light" panose="020F0302020204030204"/>
              </a:rPr>
              <a:t>),</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the amount, and invoice number if applicable.</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The second section is for </a:t>
            </a:r>
            <a:r>
              <a:rPr lang="en-US" dirty="0" smtClean="0">
                <a:solidFill>
                  <a:prstClr val="black"/>
                </a:solidFill>
                <a:latin typeface="Calibri Light" panose="020F0302020204030204"/>
              </a:rPr>
              <a:t>personal reimbursements and refunds.  It includes the</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description</a:t>
            </a:r>
            <a:r>
              <a:rPr kumimoji="0" lang="en-US" sz="1800" b="0" i="0" u="none" strike="noStrike" kern="1200" cap="none" spc="0" normalizeH="0" noProof="0" dirty="0" smtClean="0">
                <a:ln>
                  <a:noFill/>
                </a:ln>
                <a:solidFill>
                  <a:prstClr val="black"/>
                </a:solidFill>
                <a:effectLst/>
                <a:uLnTx/>
                <a:uFillTx/>
                <a:latin typeface="Calibri Light" panose="020F0302020204030204"/>
                <a:ea typeface="+mn-ea"/>
                <a:cs typeface="+mn-cs"/>
              </a:rPr>
              <a:t> of the reimbursement or refund, and the amount</a:t>
            </a:r>
            <a:r>
              <a:rPr lang="en-US" dirty="0" smtClean="0">
                <a:solidFill>
                  <a:prstClr val="black"/>
                </a:solidFill>
                <a:latin typeface="Calibri Light" panose="020F0302020204030204"/>
              </a:rPr>
              <a:t>.</a:t>
            </a:r>
            <a:endPar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The third section is the Food Expense Justification which is required when seeking reimbursement for food purchases. </a:t>
            </a: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The fourth section is Travel</a:t>
            </a:r>
            <a:r>
              <a:rPr kumimoji="0" lang="en-US" sz="1800" b="0" i="0" u="none" strike="noStrike" kern="1200" cap="none" spc="0" normalizeH="0" noProof="0" dirty="0" smtClean="0">
                <a:ln>
                  <a:noFill/>
                </a:ln>
                <a:solidFill>
                  <a:prstClr val="black"/>
                </a:solidFill>
                <a:effectLst/>
                <a:uLnTx/>
                <a:uFillTx/>
                <a:latin typeface="Calibri Light" panose="020F0302020204030204"/>
                <a:ea typeface="+mn-ea"/>
                <a:cs typeface="+mn-cs"/>
              </a:rPr>
              <a:t> Expenses where all reimbursable travel–related expenditures are listed.</a:t>
            </a:r>
            <a:endPar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alibri Light" panose="020F0302020204030204"/>
            </a:endParaRPr>
          </a:p>
        </p:txBody>
      </p:sp>
      <p:pic>
        <p:nvPicPr>
          <p:cNvPr id="2" name="Picture 1"/>
          <p:cNvPicPr>
            <a:picLocks noChangeAspect="1"/>
          </p:cNvPicPr>
          <p:nvPr/>
        </p:nvPicPr>
        <p:blipFill>
          <a:blip r:embed="rId2"/>
          <a:stretch>
            <a:fillRect/>
          </a:stretch>
        </p:blipFill>
        <p:spPr>
          <a:xfrm>
            <a:off x="619052" y="182490"/>
            <a:ext cx="6192114" cy="6209684"/>
          </a:xfrm>
          <a:prstGeom prst="rect">
            <a:avLst/>
          </a:prstGeom>
        </p:spPr>
      </p:pic>
    </p:spTree>
    <p:extLst>
      <p:ext uri="{BB962C8B-B14F-4D97-AF65-F5344CB8AC3E}">
        <p14:creationId xmlns:p14="http://schemas.microsoft.com/office/powerpoint/2010/main" val="381574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TC103457491[[fn=Metropolitan]]</Template>
  <TotalTime>4008</TotalTime>
  <Words>2274</Words>
  <Application>Microsoft Office PowerPoint</Application>
  <PresentationFormat>Widescreen</PresentationFormat>
  <Paragraphs>210</Paragraphs>
  <Slides>31</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31</vt:i4>
      </vt:variant>
    </vt:vector>
  </HeadingPairs>
  <TitlesOfParts>
    <vt:vector size="42" baseType="lpstr">
      <vt:lpstr>Arial</vt:lpstr>
      <vt:lpstr>Calibri</vt:lpstr>
      <vt:lpstr>Calibri Light</vt:lpstr>
      <vt:lpstr>Gill Sans MT</vt:lpstr>
      <vt:lpstr>Times New Roman</vt:lpstr>
      <vt:lpstr>Trebuchet MS</vt:lpstr>
      <vt:lpstr>Verdana</vt:lpstr>
      <vt:lpstr>Wingdings</vt:lpstr>
      <vt:lpstr>Eclipse</vt:lpstr>
      <vt:lpstr>1_Metropolitan</vt:lpstr>
      <vt:lpstr>Metropolitan</vt:lpstr>
      <vt:lpstr>Introduction to University Travel and  Accounts Payable</vt:lpstr>
      <vt:lpstr>PowerPoint Presentation</vt:lpstr>
      <vt:lpstr>Accounts Payable Contacts</vt:lpstr>
      <vt:lpstr>Where is Accounts Payable located?</vt:lpstr>
      <vt:lpstr>PowerPoint Presentation</vt:lpstr>
      <vt:lpstr>Payment Methods</vt:lpstr>
      <vt:lpstr>What form do I need to pay an invoice?</vt:lpstr>
      <vt:lpstr>What form do I need to get reimbursed for Non-travel expenses?</vt:lpstr>
      <vt:lpstr>PowerPoint Presentation</vt:lpstr>
      <vt:lpstr>PowerPoint Presentation</vt:lpstr>
      <vt:lpstr>What form do I need to pay an Honorarium?</vt:lpstr>
      <vt:lpstr>PowerPoint Presentation</vt:lpstr>
      <vt:lpstr>What form do I need for Refunds?</vt:lpstr>
      <vt:lpstr>PowerPoint Presentation</vt:lpstr>
      <vt:lpstr>PowerPoint Presentation</vt:lpstr>
      <vt:lpstr>Food Lion Direct Billing</vt:lpstr>
      <vt:lpstr>Gifts Reporting Form   This form helps keep track of gifts being given out across campus purchased with University Funds. When giving a gift this form needs to be completed and returned to Accounts Payable.  BEFORE any gifts are given, you MUST verify in University Policy first to see if it is allowable!  If you have any questions, please ask before you give a gift or payment out.   </vt:lpstr>
      <vt:lpstr>Reimbursement of Cell Phone Charges</vt:lpstr>
      <vt:lpstr>PowerPoint Presentation</vt:lpstr>
      <vt:lpstr>What form do I need for Travel?</vt:lpstr>
      <vt:lpstr>PowerPoint Presentation</vt:lpstr>
      <vt:lpstr>PowerPoint Presentation</vt:lpstr>
      <vt:lpstr>Pocket Guide to Travel (handout)</vt:lpstr>
      <vt:lpstr>Corporate Travel Card </vt:lpstr>
      <vt:lpstr>P-Card vs. Corporate Travel Card (handout)</vt:lpstr>
      <vt:lpstr>Bank of America</vt:lpstr>
      <vt:lpstr>Bank of America</vt:lpstr>
      <vt:lpstr>Bank of America</vt:lpstr>
      <vt:lpstr>Bank of America</vt:lpstr>
      <vt:lpstr>PowerPoint Presentation</vt:lpstr>
      <vt:lpstr>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AP Process</dc:title>
  <dc:creator>Lynn Silver</dc:creator>
  <cp:lastModifiedBy>Laura Signorile</cp:lastModifiedBy>
  <cp:revision>187</cp:revision>
  <cp:lastPrinted>2019-10-03T15:43:14Z</cp:lastPrinted>
  <dcterms:created xsi:type="dcterms:W3CDTF">2014-03-10T19:49:07Z</dcterms:created>
  <dcterms:modified xsi:type="dcterms:W3CDTF">2021-06-28T14:59:41Z</dcterms:modified>
</cp:coreProperties>
</file>