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63" r:id="rId3"/>
    <p:sldId id="310" r:id="rId4"/>
    <p:sldId id="267" r:id="rId5"/>
    <p:sldId id="297" r:id="rId6"/>
    <p:sldId id="272" r:id="rId7"/>
    <p:sldId id="301" r:id="rId8"/>
    <p:sldId id="339" r:id="rId9"/>
    <p:sldId id="303" r:id="rId10"/>
    <p:sldId id="304" r:id="rId11"/>
    <p:sldId id="341" r:id="rId12"/>
    <p:sldId id="340" r:id="rId13"/>
    <p:sldId id="271" r:id="rId14"/>
    <p:sldId id="298" r:id="rId15"/>
    <p:sldId id="299" r:id="rId16"/>
    <p:sldId id="324" r:id="rId17"/>
    <p:sldId id="346" r:id="rId18"/>
    <p:sldId id="343" r:id="rId19"/>
    <p:sldId id="344" r:id="rId20"/>
    <p:sldId id="345" r:id="rId21"/>
    <p:sldId id="305" r:id="rId22"/>
    <p:sldId id="300" r:id="rId23"/>
    <p:sldId id="306" r:id="rId24"/>
    <p:sldId id="337" r:id="rId25"/>
    <p:sldId id="313" r:id="rId26"/>
    <p:sldId id="315" r:id="rId27"/>
    <p:sldId id="347" r:id="rId28"/>
    <p:sldId id="316" r:id="rId29"/>
    <p:sldId id="317" r:id="rId30"/>
    <p:sldId id="348" r:id="rId31"/>
    <p:sldId id="319" r:id="rId32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01CA28-3889-4D1F-82E1-480722C1538C}">
          <p14:sldIdLst>
            <p14:sldId id="256"/>
            <p14:sldId id="263"/>
            <p14:sldId id="310"/>
            <p14:sldId id="267"/>
            <p14:sldId id="297"/>
            <p14:sldId id="272"/>
            <p14:sldId id="301"/>
            <p14:sldId id="339"/>
            <p14:sldId id="303"/>
            <p14:sldId id="304"/>
            <p14:sldId id="341"/>
            <p14:sldId id="340"/>
            <p14:sldId id="271"/>
            <p14:sldId id="298"/>
            <p14:sldId id="299"/>
            <p14:sldId id="324"/>
            <p14:sldId id="346"/>
            <p14:sldId id="343"/>
            <p14:sldId id="344"/>
            <p14:sldId id="345"/>
            <p14:sldId id="305"/>
            <p14:sldId id="300"/>
            <p14:sldId id="306"/>
            <p14:sldId id="337"/>
            <p14:sldId id="313"/>
            <p14:sldId id="315"/>
            <p14:sldId id="347"/>
            <p14:sldId id="316"/>
            <p14:sldId id="317"/>
            <p14:sldId id="34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3EAD56BD-AD99-4107-A31F-D5C9E8ABA4E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5277C40-A779-40CF-A7D4-987418764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8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6027-7F94-46BC-BF25-E7C6E4BB12EF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907C-D7B5-43F7-9721-75FBE6E6D4AB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D1ED-0248-4763-ABCB-A4F7BB227011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542-C783-438A-BDB4-CEA9D1135AA9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5AC3-19DB-4E36-A346-727DF78877A3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0FF1-ECA1-48A8-BB92-66DBD0DF2867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E07C-BF9E-4FD9-8949-8FE3EECE4328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FC8-A52E-45F6-BB39-24F7B174BDB8}" type="datetime1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709B-5045-4240-A139-A1743DBF5D42}" type="datetime1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9972-7381-49C4-AB8C-CE1BA5E0091A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6E97-AE94-4D46-9269-10051F3FFE71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0F6F-E374-4908-AE72-3C8305A8ADFD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-hrsuite-production.s3.amazonaws.com/3083/docs/781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bs.coastal.edu/hr" TargetMode="External"/><Relationship Id="rId5" Type="http://schemas.openxmlformats.org/officeDocument/2006/relationships/image" Target="../media/image3.png"/><Relationship Id="rId4" Type="http://schemas.openxmlformats.org/officeDocument/2006/relationships/hyperlink" Target="mailto:Johnnyappleseed@coastal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r@coastal.ed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policies/pdf/fast-221-february202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cox1@coastal.edu" TargetMode="External"/><Relationship Id="rId4" Type="http://schemas.openxmlformats.org/officeDocument/2006/relationships/hyperlink" Target="mailto:sstiller@coastal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465991"/>
          </a:xfrm>
          <a:solidFill>
            <a:srgbClr val="0066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 Training: Employee</a:t>
            </a:r>
            <a:r>
              <a:rPr lang="en-US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Performance Management System (EPMS)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6" y="1048623"/>
            <a:ext cx="10981188" cy="4650887"/>
          </a:xfrm>
        </p:spPr>
        <p:txBody>
          <a:bodyPr>
            <a:normAutofit fontScale="25000" lnSpcReduction="20000"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Supervisor Training: Employee Performance Management System (EPMS)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August 2021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25926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3644" y="807096"/>
            <a:ext cx="3652357" cy="413573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include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“Additional Performance Characteristics”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select one of the two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“Additional Characteristic Details”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further examples of performance and management characteristics.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Enter the information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“Name”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“Description”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then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“OK.”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optional and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required.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008" y="807096"/>
            <a:ext cx="7536783" cy="426486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14339" y="2424581"/>
            <a:ext cx="1318845" cy="184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10726035" y="5009949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1323913" y="5009949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5715712" y="4847163"/>
            <a:ext cx="298508" cy="511121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00700" y="2631631"/>
            <a:ext cx="1468315" cy="28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43880" y="1811924"/>
            <a:ext cx="474503" cy="1223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5769" y="1665596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38956" y="1338655"/>
            <a:ext cx="704543" cy="1904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8956" y="1962506"/>
            <a:ext cx="622480" cy="84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39278" y="2141446"/>
            <a:ext cx="638330" cy="54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45396" y="2246417"/>
            <a:ext cx="622480" cy="84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2469" y="1836067"/>
            <a:ext cx="375139" cy="89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9357" y="750973"/>
            <a:ext cx="11333286" cy="5213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Standard Performance Characteristic:</a:t>
            </a:r>
          </a:p>
          <a:p>
            <a:pPr>
              <a:lnSpc>
                <a:spcPts val="1500"/>
              </a:lnSpc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is now reflected on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employee planning stage documents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Commitment to Diversity, Equity, and Inclusion: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Recognizes, respects, and appreciates differences in background, lifestyles, viewpoints, and the needs in support of a diverse and inclusive environment.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Helpful Link -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 Framework to Measure Commitment to Diversity and Inclusion: 6 Signature Traits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https://pa-hrsuite-production.s3.amazonaws.com/3083/docs/781.doc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40332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1981" y="1252835"/>
            <a:ext cx="3654801" cy="32125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Draft”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return to the document for further editing.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no further editing is necessary,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send the document electronically to the employee for acknowledgement.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69" y="963186"/>
            <a:ext cx="7577144" cy="3791820"/>
          </a:xfrm>
          <a:prstGeom prst="rect">
            <a:avLst/>
          </a:prstGeom>
        </p:spPr>
      </p:pic>
      <p:sp>
        <p:nvSpPr>
          <p:cNvPr id="35" name="Up Arrow 34"/>
          <p:cNvSpPr/>
          <p:nvPr/>
        </p:nvSpPr>
        <p:spPr>
          <a:xfrm>
            <a:off x="10429945" y="4354327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11052239" y="4354327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157228" y="2954294"/>
            <a:ext cx="1044265" cy="179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51600" y="3464377"/>
            <a:ext cx="1539346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78675" y="1677592"/>
            <a:ext cx="704543" cy="1904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514073" y="2165949"/>
            <a:ext cx="469708" cy="2011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60486" y="2059125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59424" y="2266535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07659" y="2401414"/>
            <a:ext cx="623228" cy="982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02802" y="2744954"/>
            <a:ext cx="484574" cy="936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32481" y="2589768"/>
            <a:ext cx="649634" cy="90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006" y="1887546"/>
            <a:ext cx="804975" cy="77639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10115067" y="1839668"/>
            <a:ext cx="683939" cy="339109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5866" y="1046285"/>
            <a:ext cx="11078307" cy="404446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employee will need to acknowledge the planning stage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before you can proceed with completing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Check-In.” 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inform your employee to log into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acknowledge their plan.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acknowledged by the employee, the plan will then appear in your queue under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Check-In.”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view the task, you may need to log out and then log back in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Acknowledgement and Mid-Year Check-In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6160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7035" y="546562"/>
            <a:ext cx="11517923" cy="1335406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Portal”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display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Your Action Items.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Mid-Year Check-In”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an informal opportunity to discuss the employee’s performance.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an item reflected in blue to complete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Check-In.”</a:t>
            </a:r>
          </a:p>
          <a:p>
            <a:pPr lvl="0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Mid-Year Check-In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461080" y="1871581"/>
            <a:ext cx="9269835" cy="2952541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3095592" y="4845596"/>
            <a:ext cx="484632" cy="67012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095" y="2697834"/>
            <a:ext cx="411061" cy="3148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2080" y="2308119"/>
            <a:ext cx="166382" cy="226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54526" y="4628014"/>
            <a:ext cx="377505" cy="1247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307715" y="4845596"/>
            <a:ext cx="484632" cy="67012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5978" y="662793"/>
            <a:ext cx="11491547" cy="50012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finish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Check-In,”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“Complete.”</a:t>
            </a: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-10384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Mid-Year Check-In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56" y="1092268"/>
            <a:ext cx="10409731" cy="3909502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10869168" y="2951975"/>
            <a:ext cx="484632" cy="67012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968" y="2357503"/>
            <a:ext cx="7561385" cy="257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288959" y="1782285"/>
            <a:ext cx="865156" cy="187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802423" y="2101359"/>
            <a:ext cx="470679" cy="1582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10598103" y="2333795"/>
            <a:ext cx="542130" cy="272564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2210051" y="2315044"/>
            <a:ext cx="470679" cy="1582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270451" y="2425081"/>
            <a:ext cx="881109" cy="121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1832547" y="2630691"/>
            <a:ext cx="881109" cy="121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1275121" y="2768557"/>
            <a:ext cx="881109" cy="121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893240"/>
            <a:ext cx="10515600" cy="1645748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0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and Completing the EPMS Evaluation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529485" y="2386376"/>
            <a:ext cx="3446692" cy="363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Reminder: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rating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Unsuccessful”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assigned to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“Job Duty”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“Objective”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first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contacting HREO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following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“Notice of Substandard Performance Process.”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0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	</a:t>
            </a:r>
          </a:p>
        </p:txBody>
      </p:sp>
      <p:pic>
        <p:nvPicPr>
          <p:cNvPr id="13" name="Picture 5" descr="MC9004112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31" y="2207723"/>
            <a:ext cx="2854569" cy="27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7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2245" y="731894"/>
            <a:ext cx="11333286" cy="52138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NEW Section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is now a section that reflects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“Employee’s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Datatel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ID,” “Employee’s State PIN #” and “Review Type.”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information should be entered by the supervisor, as it does not auto-populate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find this data, please refer to the following slides.</a:t>
            </a:r>
          </a:p>
          <a:p>
            <a:pPr>
              <a:lnSpc>
                <a:spcPts val="1500"/>
              </a:lnSpc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80963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214" y="605287"/>
            <a:ext cx="11674236" cy="109560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Employee’s State PIN #”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be located on the employee’s position description.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Position Management”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to view the employee’s position description.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0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36923" y="1803495"/>
            <a:ext cx="2532185" cy="1688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214" y="3492259"/>
            <a:ext cx="115755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page will display with the header below.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Position Descriptions.”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404870" y="4459794"/>
            <a:ext cx="5382260" cy="53989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5660699" y="4774223"/>
            <a:ext cx="484632" cy="603357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56538" y="2164681"/>
            <a:ext cx="680385" cy="349557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297" y="781510"/>
            <a:ext cx="11643401" cy="173099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FTE Staff”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drop-down that appears.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496589" y="1627741"/>
            <a:ext cx="3895725" cy="201724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97691" y="1848848"/>
            <a:ext cx="598898" cy="269961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274296" y="4041587"/>
            <a:ext cx="11643401" cy="1730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list of your direct reports, along with their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“State PN Number,”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will appear.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465991"/>
          </a:xfrm>
          <a:solidFill>
            <a:srgbClr val="0066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Access </a:t>
            </a:r>
            <a:r>
              <a:rPr lang="en-US" altLang="en-US" sz="2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endParaRPr lang="en-US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69" y="1448492"/>
            <a:ext cx="5408881" cy="2196741"/>
          </a:xfrm>
          <a:ln>
            <a:noFill/>
          </a:ln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lvl="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u="sng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 NOT 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add </a:t>
            </a:r>
            <a:r>
              <a:rPr lang="en-US" altLang="en-US" sz="1500" b="1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“www” 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before the address.</a:t>
            </a:r>
          </a:p>
          <a:p>
            <a:pPr marL="285750" lvl="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This is the same address as the </a:t>
            </a:r>
            <a:r>
              <a:rPr lang="en-US" altLang="en-US" sz="1500" b="1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“Applicant Tracking System.”</a:t>
            </a:r>
          </a:p>
          <a:p>
            <a:pPr marL="28575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use Internet Explorer – use Chrome 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to open.</a:t>
            </a:r>
          </a:p>
          <a:p>
            <a:pPr marL="28575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SSO Authentication”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to go to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Coastal’s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SSO site.</a:t>
            </a:r>
          </a:p>
          <a:p>
            <a:pPr marL="857250" indent="-8572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7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20" y="3466958"/>
            <a:ext cx="3182994" cy="1555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Up Arrow 9"/>
          <p:cNvSpPr/>
          <p:nvPr/>
        </p:nvSpPr>
        <p:spPr>
          <a:xfrm>
            <a:off x="3673192" y="4937947"/>
            <a:ext cx="484632" cy="627339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488723" y="1645287"/>
            <a:ext cx="5539154" cy="1403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CCU credentials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(example: 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Johnnyappleseed@coastal.edu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then your CCU password).</a:t>
            </a:r>
          </a:p>
          <a:p>
            <a:pPr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“Sign in.”</a:t>
            </a:r>
          </a:p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829" y="2883877"/>
            <a:ext cx="3049715" cy="256627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337923" y="3741595"/>
            <a:ext cx="588762" cy="286629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350950" y="4092062"/>
            <a:ext cx="588762" cy="286629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68012" y="617495"/>
            <a:ext cx="839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Log into the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PeopleAdmin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system at: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/>
              </a:rPr>
              <a:t>https://jobs.coastal.edu/hr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2192" y="658212"/>
            <a:ext cx="11528063" cy="8114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“Internal Title”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the employee to locate both the employee’s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“State PN Number”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ID”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their position description.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data will be entered into the evaluation after completing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“Standard Performance Characteristics”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8" y="3064676"/>
            <a:ext cx="4894385" cy="1779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13" y="2424242"/>
            <a:ext cx="5503242" cy="305113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314808" y="4572286"/>
            <a:ext cx="484632" cy="55920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242538" y="4774223"/>
            <a:ext cx="611848" cy="214222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35" y="1467811"/>
            <a:ext cx="10333974" cy="838200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1830176" y="2198396"/>
            <a:ext cx="484632" cy="55319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038600" y="2228324"/>
            <a:ext cx="484632" cy="52326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14808" y="3882590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14808" y="4145050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63415" y="5164192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63415" y="5300572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86861" y="2646637"/>
            <a:ext cx="1201088" cy="1049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27863" y="2048119"/>
            <a:ext cx="454910" cy="1507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27818" y="2048119"/>
            <a:ext cx="454910" cy="1507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86861" y="2781517"/>
            <a:ext cx="1763150" cy="883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86861" y="2899748"/>
            <a:ext cx="1348108" cy="883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23437" y="2057401"/>
            <a:ext cx="4403858" cy="1409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51833" y="4309035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9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7731" y="611515"/>
            <a:ext cx="11590215" cy="1752264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begin completing the evaluation process, make sure your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“User Group”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located near the top right - reflects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“Supervisor.”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it does not, choose it from the drop down menu. 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three blue dots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located near the top left (to the left of “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Applicant Tracking System”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to reveal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“Coastal Carolina University Employee Portal.”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“Coastal Carolina University Employee Portal.” </a:t>
            </a:r>
          </a:p>
          <a:p>
            <a:pPr marL="0" lvl="0" indent="0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757708" y="2353635"/>
            <a:ext cx="2395228" cy="2973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Left Arrow 1"/>
          <p:cNvSpPr/>
          <p:nvPr/>
        </p:nvSpPr>
        <p:spPr>
          <a:xfrm>
            <a:off x="7152936" y="4982242"/>
            <a:ext cx="665533" cy="337772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060416" y="2348337"/>
            <a:ext cx="683939" cy="339109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6369" y="669067"/>
            <a:ext cx="11387403" cy="1165703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Portal”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display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“Your Action Items.”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“Item”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reflected in blue to begin the process of completing the evaluation.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275125" y="1621485"/>
            <a:ext cx="9529893" cy="2862068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2998860" y="4483553"/>
            <a:ext cx="484632" cy="71730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1176" y="4281855"/>
            <a:ext cx="548309" cy="123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86107" y="2498299"/>
            <a:ext cx="402671" cy="2085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90286" y="2067133"/>
            <a:ext cx="137370" cy="1523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068685" y="4481654"/>
            <a:ext cx="484632" cy="71730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7535" y="590511"/>
            <a:ext cx="11453091" cy="103399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drop-down to select a rating for each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“Standard Performance Characteristic.” 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Note: “Management Performance Characteristics”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for management (supervisory) positions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optional, but encouraged. As they become part of the permanent record,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96" y="2300849"/>
            <a:ext cx="7692065" cy="31381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28173" y="3158455"/>
            <a:ext cx="1450730" cy="126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84361" y="2654676"/>
            <a:ext cx="420854" cy="143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2612" y="2808833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5527" y="2629784"/>
            <a:ext cx="800100" cy="1352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359111" y="5340997"/>
            <a:ext cx="388854" cy="369711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1412" y="2962604"/>
            <a:ext cx="453093" cy="803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84546" y="3036884"/>
            <a:ext cx="74206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30928" y="3081017"/>
            <a:ext cx="689888" cy="798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5984" y="3191460"/>
            <a:ext cx="689888" cy="488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846" y="586503"/>
            <a:ext cx="11718240" cy="152295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a rating for each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“Job Duty/Success Criteria”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use the drop-down.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“Job Duty/Success Criteria” </a:t>
            </a:r>
            <a:r>
              <a:rPr lang="en-US" sz="1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receive a rating.</a:t>
            </a: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optional, but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strongly encouraged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As they become part of the permanent record,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54" y="2119601"/>
            <a:ext cx="7894589" cy="3327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075" y="5143800"/>
            <a:ext cx="1481347" cy="271501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>
            <a:off x="4933951" y="5303419"/>
            <a:ext cx="209549" cy="332450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81941" y="3208409"/>
            <a:ext cx="1062403" cy="193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10123395" y="5171738"/>
            <a:ext cx="721951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58961" y="2672690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8326" y="2726615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87205" y="2470792"/>
            <a:ext cx="743512" cy="1326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6638" y="5233831"/>
            <a:ext cx="2189284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3495564" y="5157673"/>
            <a:ext cx="259776" cy="1878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3079175" y="2808975"/>
            <a:ext cx="468923" cy="63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2821390" y="2954661"/>
            <a:ext cx="748284" cy="82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2380836" y="2866333"/>
            <a:ext cx="698339" cy="781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2380836" y="3057521"/>
            <a:ext cx="881109" cy="83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2698" y="627015"/>
            <a:ext cx="11809535" cy="153430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a rating (other that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“Unsuccessful”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from the drop-down for each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“Objective”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this is </a:t>
            </a:r>
            <a:r>
              <a:rPr lang="en-US" sz="1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optional, but encouraged. As they become part of the permanent record,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“Objectives”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weighted in the employee’s 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“Overall Rating.”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245" y="2161323"/>
            <a:ext cx="7649309" cy="32750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16111" y="3324435"/>
            <a:ext cx="483576" cy="143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9808306" y="5269699"/>
            <a:ext cx="721951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22645" y="2521653"/>
            <a:ext cx="640662" cy="1276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8600" y="2777993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0561" y="2704913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61996" y="5050386"/>
            <a:ext cx="2189284" cy="90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3358259" y="4992451"/>
            <a:ext cx="259776" cy="1878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2348505" y="3119302"/>
            <a:ext cx="881109" cy="83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2336616" y="3040175"/>
            <a:ext cx="1042064" cy="736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2996661" y="2851883"/>
            <a:ext cx="404261" cy="77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57814" y="2957060"/>
            <a:ext cx="60549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9808307" y="2789031"/>
            <a:ext cx="721951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532315" y="5207772"/>
            <a:ext cx="259901" cy="386000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6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3769" y="577256"/>
            <a:ext cx="11622221" cy="142730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 rating for each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“Additional Performance Characteristic”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use the drop-down.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optional, but encouraged. As they become part of the permanent record,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5491" y="2125879"/>
            <a:ext cx="5615112" cy="297361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847202" y="2455440"/>
            <a:ext cx="2667000" cy="16954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696070" y="3973353"/>
            <a:ext cx="484632" cy="66434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586003" y="5109556"/>
            <a:ext cx="484632" cy="489671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9519" y="2141085"/>
            <a:ext cx="548042" cy="945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96814" y="4271234"/>
            <a:ext cx="738271" cy="251485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96814" y="4610642"/>
            <a:ext cx="752400" cy="251485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14399" y="2690617"/>
            <a:ext cx="717230" cy="251485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23592" y="2727077"/>
            <a:ext cx="1116623" cy="131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31629" y="2858938"/>
            <a:ext cx="1296210" cy="255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5927" y="635322"/>
            <a:ext cx="11720145" cy="2334884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Info”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(gathered from position description) and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“Review Type”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be entered here.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Enter employee and supervisor information –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Entry.”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“Review Type”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dates of evaluation 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e.g., Annual – 11/01/2020 – 10/31/2021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–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Entry.”</a:t>
            </a:r>
          </a:p>
          <a:p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Remove Entry.”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570" y="2467955"/>
            <a:ext cx="6511938" cy="2773897"/>
          </a:xfrm>
          <a:prstGeom prst="rect">
            <a:avLst/>
          </a:prstGeom>
        </p:spPr>
      </p:pic>
      <p:sp>
        <p:nvSpPr>
          <p:cNvPr id="28" name="Left Arrow 27"/>
          <p:cNvSpPr/>
          <p:nvPr/>
        </p:nvSpPr>
        <p:spPr>
          <a:xfrm>
            <a:off x="9704291" y="5065661"/>
            <a:ext cx="428384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79709" y="3656793"/>
            <a:ext cx="489204" cy="245130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79709" y="4981969"/>
            <a:ext cx="489204" cy="245130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8905" y="542860"/>
            <a:ext cx="11386038" cy="1259243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required in each field and, as they become part of the permanent record, must be professional, appropriate, and job related.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“Overall Rating.”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then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“OK.”</a:t>
            </a:r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0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10347" y="1865705"/>
            <a:ext cx="6327087" cy="301224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512624" y="1409420"/>
            <a:ext cx="3863829" cy="1524000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8954911" y="2916705"/>
            <a:ext cx="484632" cy="550782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15804" y="3022949"/>
            <a:ext cx="581791" cy="338293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15804" y="3493187"/>
            <a:ext cx="591302" cy="334411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15803" y="3981202"/>
            <a:ext cx="596203" cy="353501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206406" y="4639240"/>
            <a:ext cx="259901" cy="582353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7471580" y="3495966"/>
            <a:ext cx="4486275" cy="1323975"/>
          </a:xfrm>
          <a:prstGeom prst="rect">
            <a:avLst/>
          </a:prstGeom>
        </p:spPr>
      </p:pic>
      <p:sp>
        <p:nvSpPr>
          <p:cNvPr id="22" name="Up Arrow 21"/>
          <p:cNvSpPr/>
          <p:nvPr/>
        </p:nvSpPr>
        <p:spPr>
          <a:xfrm>
            <a:off x="10409930" y="4644269"/>
            <a:ext cx="484632" cy="57732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601078" y="4877948"/>
            <a:ext cx="484632" cy="582353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0854" y="2660011"/>
            <a:ext cx="3244362" cy="226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46784" y="2409092"/>
            <a:ext cx="597878" cy="138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&quot;No&quot; Symbol 5"/>
          <p:cNvSpPr/>
          <p:nvPr/>
        </p:nvSpPr>
        <p:spPr>
          <a:xfrm>
            <a:off x="7284024" y="2631474"/>
            <a:ext cx="426830" cy="36993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19076" y="1878972"/>
            <a:ext cx="447231" cy="123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8869" y="724270"/>
            <a:ext cx="11600466" cy="203126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 (Rater) complete the evaluation, it will be sent electronically to your supervisor (Reviewer) to review and approve.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your supervisor approves the evaluation, it will appear in your queue under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“Your Action Items.”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 into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select the employee’s evaluation under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“Item.”</a:t>
            </a:r>
          </a:p>
          <a:p>
            <a:pPr lvl="0">
              <a:lnSpc>
                <a:spcPct val="100000"/>
              </a:lnSpc>
            </a:pP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6" name="Up Arrow 15"/>
          <p:cNvSpPr/>
          <p:nvPr/>
        </p:nvSpPr>
        <p:spPr>
          <a:xfrm>
            <a:off x="5665197" y="4450999"/>
            <a:ext cx="484632" cy="550782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788291" y="2755536"/>
            <a:ext cx="6615418" cy="1695463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>
            <a:off x="3259168" y="4450999"/>
            <a:ext cx="484632" cy="550782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91369" y="4227841"/>
            <a:ext cx="447231" cy="123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892171"/>
            <a:ext cx="10515600" cy="17455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0" name="Picture 5" descr="MC9004112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1" y="2142764"/>
            <a:ext cx="2854569" cy="27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38210" y="2204301"/>
            <a:ext cx="3489281" cy="26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Reminder: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Please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accuracy of the position description. You will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able to properly create the EPMS Plan if the position description is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accurate.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08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698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883" y="641010"/>
            <a:ext cx="11600466" cy="22088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Conduct the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“Review Meeting”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the employee; then select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“Complete.”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Please allow sufficient time and ensure privacy for this meeting.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982158" y="1398298"/>
            <a:ext cx="5635868" cy="168632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398973" y="1492973"/>
            <a:ext cx="590611" cy="484632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200883" y="3156872"/>
            <a:ext cx="11707002" cy="2143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evaluation will be sent electronically to the employee for review and acknowledgement.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Please notify your employee to log into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acknowledge their evaluation.</a:t>
            </a:r>
          </a:p>
          <a:p>
            <a:pPr lvl="1">
              <a:lnSpc>
                <a:spcPct val="100000"/>
              </a:lnSpc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If the employee refuses to electronically acknowledge the evaluation, then the employee should select </a:t>
            </a:r>
            <a:r>
              <a:rPr lang="en-US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“Dispute”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online and send an email to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hr@coastal.edu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stating their refusal to sign the document.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Once the employee acknowledges the evaluation, it will be sent to HREO to complete the process.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18" name="Left Arrow 17"/>
          <p:cNvSpPr/>
          <p:nvPr/>
        </p:nvSpPr>
        <p:spPr>
          <a:xfrm flipV="1">
            <a:off x="8610600" y="2607016"/>
            <a:ext cx="590611" cy="485607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465991"/>
          </a:xfrm>
          <a:solidFill>
            <a:srgbClr val="0066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00" y="629338"/>
            <a:ext cx="11077375" cy="4593935"/>
          </a:xfrm>
          <a:effectLst/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detailed information regarding the process, please refer to FAST-221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https://www.coastal.edu/policies/pdf/fast-221-february2020.pdf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HREO contact information:</a:t>
            </a:r>
          </a:p>
          <a:p>
            <a:pPr algn="l">
              <a:lnSpc>
                <a:spcPts val="18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Scott D. Stiller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sstiller@coastal.edu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843.349.2537</a:t>
            </a:r>
          </a:p>
          <a:p>
            <a:pPr lvl="1" algn="l"/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Lori Cox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lcox1@coastal.edu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843.349.6496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146881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" y="660091"/>
            <a:ext cx="11131709" cy="18165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 planning stage </a:t>
            </a:r>
            <a:r>
              <a:rPr lang="en-US" sz="20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be created prior to an evaluation being completed.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completing the planning stage document, make sure your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“User Group”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located near the top right - reflects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“Supervisor.”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it does not, choose it from the drop down menu.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three blue dots located near the top left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(to the left of 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Applicant Tracking System”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to reveal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“Coastal Carolina University Employee Portal”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choose that portal.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02041" y="2670782"/>
            <a:ext cx="2162175" cy="2838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118102" y="2670782"/>
            <a:ext cx="683939" cy="339109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964216" y="5136412"/>
            <a:ext cx="665533" cy="337772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5315" y="768800"/>
            <a:ext cx="11294662" cy="1163759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page will display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“Your Action Items.” </a:t>
            </a:r>
            <a:endParaRPr lang="en-US" sz="2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“Item”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reflected in blue to begin the process of completing the planning stage.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24" y="1911057"/>
            <a:ext cx="10571353" cy="2628459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3011647" y="4425570"/>
            <a:ext cx="332931" cy="48571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67709" y="3042816"/>
            <a:ext cx="1470891" cy="27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1599" y="3879274"/>
            <a:ext cx="370047" cy="203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6786478" y="4425570"/>
            <a:ext cx="332931" cy="48571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161" y="895249"/>
            <a:ext cx="11575677" cy="907998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Code of Ethical Conduct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No information needs to be added, simply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28" y="1594042"/>
            <a:ext cx="8384854" cy="31517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93159" y="2300785"/>
            <a:ext cx="978705" cy="166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645" y="4861301"/>
            <a:ext cx="1287137" cy="7039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69677" y="1951079"/>
            <a:ext cx="468923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77928" y="1920715"/>
            <a:ext cx="763049" cy="127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12731" y="2080467"/>
            <a:ext cx="468923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69379" y="2184347"/>
            <a:ext cx="468923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36525" y="2279117"/>
            <a:ext cx="752411" cy="77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13581" y="2382997"/>
            <a:ext cx="752411" cy="612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50842" y="2441992"/>
            <a:ext cx="468923" cy="733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778" y="662048"/>
            <a:ext cx="11484443" cy="75447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Standard Performance Characteristics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No information needs to be added, simply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40" y="1669220"/>
            <a:ext cx="5285608" cy="3485738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10543788" y="5128526"/>
            <a:ext cx="298508" cy="445797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1055292" y="5128526"/>
            <a:ext cx="298508" cy="445797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12302"/>
            <a:ext cx="4870937" cy="34988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03584" y="2645210"/>
            <a:ext cx="817686" cy="106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9278" y="1874616"/>
            <a:ext cx="468923" cy="128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43101" y="2186270"/>
            <a:ext cx="354622" cy="130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194255" y="2069204"/>
            <a:ext cx="189068" cy="117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 flipV="1">
            <a:off x="1383323" y="2199781"/>
            <a:ext cx="189068" cy="117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 flipV="1">
            <a:off x="926118" y="2316846"/>
            <a:ext cx="457203" cy="48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 flipV="1">
            <a:off x="1249255" y="2418648"/>
            <a:ext cx="457203" cy="747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 flipV="1">
            <a:off x="965653" y="2514676"/>
            <a:ext cx="457203" cy="48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971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466" y="899962"/>
            <a:ext cx="4769809" cy="4563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Job Duties/Success Criteria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be reviewed.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information is correct,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information is incorrect, either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HREO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choose the correct position from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“Refresh Job Duties/Success Criteria”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drop-down and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“Apply.”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Save &amp; Continue.”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98" y="636391"/>
            <a:ext cx="6103738" cy="42905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43898" y="2057400"/>
            <a:ext cx="817686" cy="187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701" y="4854376"/>
            <a:ext cx="1604475" cy="365933"/>
          </a:xfrm>
          <a:prstGeom prst="rect">
            <a:avLst/>
          </a:prstGeom>
        </p:spPr>
      </p:pic>
      <p:sp>
        <p:nvSpPr>
          <p:cNvPr id="20" name="Up Arrow 19"/>
          <p:cNvSpPr/>
          <p:nvPr/>
        </p:nvSpPr>
        <p:spPr>
          <a:xfrm>
            <a:off x="11161359" y="5158485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10513776" y="5158485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10364522" y="2604699"/>
            <a:ext cx="298508" cy="35395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84406" y="1462201"/>
            <a:ext cx="449007" cy="145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52392" y="1380068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23260" y="1118444"/>
            <a:ext cx="492718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23260" y="1655857"/>
            <a:ext cx="492718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50798" y="1535073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52392" y="1770631"/>
            <a:ext cx="595218" cy="914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5650795" y="1887407"/>
            <a:ext cx="595218" cy="914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971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474" y="588636"/>
            <a:ext cx="11518547" cy="1322606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/>
              <a:t>s</a:t>
            </a:r>
            <a:r>
              <a:rPr lang="en-US" altLang="en-US" sz="1800" dirty="0"/>
              <a:t>hould be included when an employee is assigned a special, non-recurring project or assignment that is </a:t>
            </a:r>
            <a:r>
              <a:rPr lang="en-US" altLang="en-US" sz="1800" b="1" u="sng" dirty="0"/>
              <a:t>not included</a:t>
            </a:r>
            <a:r>
              <a:rPr lang="en-US" altLang="en-US" sz="1800" b="1" dirty="0"/>
              <a:t> </a:t>
            </a:r>
            <a:r>
              <a:rPr lang="en-US" altLang="en-US" sz="1800" dirty="0"/>
              <a:t>on the employee’s position description and that is expected to be accomplished during the rating period.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are optional – enter information and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Continue”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0" y="1846325"/>
            <a:ext cx="7658102" cy="3510392"/>
          </a:xfrm>
          <a:prstGeom prst="rect">
            <a:avLst/>
          </a:prstGeom>
        </p:spPr>
      </p:pic>
      <p:sp>
        <p:nvSpPr>
          <p:cNvPr id="20" name="Up Arrow 19"/>
          <p:cNvSpPr/>
          <p:nvPr/>
        </p:nvSpPr>
        <p:spPr>
          <a:xfrm>
            <a:off x="8612161" y="5280440"/>
            <a:ext cx="298508" cy="32988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9234465" y="5280440"/>
            <a:ext cx="298508" cy="32988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3481405" y="5115496"/>
            <a:ext cx="298508" cy="32988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90542" y="3175390"/>
            <a:ext cx="439615" cy="20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4532" y="2321128"/>
            <a:ext cx="720970" cy="145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00925" y="2688928"/>
            <a:ext cx="475349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13888" y="2574818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01996" y="2720378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78496" y="2817280"/>
            <a:ext cx="693435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54387" y="2914320"/>
            <a:ext cx="657325" cy="1191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1290" y="3044022"/>
            <a:ext cx="627455" cy="84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20742</TotalTime>
  <Words>2013</Words>
  <Application>Microsoft Office PowerPoint</Application>
  <PresentationFormat>Widescreen</PresentationFormat>
  <Paragraphs>217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Courier New</vt:lpstr>
      <vt:lpstr>Wingdings</vt:lpstr>
      <vt:lpstr>Office Theme</vt:lpstr>
      <vt:lpstr>Supervisor Training: Employee Performance Management System (EPMS)</vt:lpstr>
      <vt:lpstr>How to Access PeopleAdmin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Remarks</vt:lpstr>
    </vt:vector>
  </TitlesOfParts>
  <Company>Coastal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Performance Management System (EPMS)</dc:title>
  <dc:creator>Scott D. Stiller</dc:creator>
  <cp:lastModifiedBy>Jessica Lutz</cp:lastModifiedBy>
  <cp:revision>1986</cp:revision>
  <cp:lastPrinted>2021-07-29T17:28:46Z</cp:lastPrinted>
  <dcterms:created xsi:type="dcterms:W3CDTF">2021-03-04T14:02:44Z</dcterms:created>
  <dcterms:modified xsi:type="dcterms:W3CDTF">2022-03-30T18:07:07Z</dcterms:modified>
</cp:coreProperties>
</file>